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源様明朝 Bold" charset="1" panose="02020700000000000000"/>
      <p:regular r:id="rId39"/>
    </p:embeddedFont>
    <p:embeddedFont>
      <p:font typeface="Abril Fatface" charset="1" panose="02000503000000020003"/>
      <p:regular r:id="rId40"/>
    </p:embeddedFont>
    <p:embeddedFont>
      <p:font typeface="源様明朝" charset="1" panose="020204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odportal.tw/dataset/fj7-KruT" TargetMode="External" Type="http://schemas.openxmlformats.org/officeDocument/2006/relationships/hyperlink"/><Relationship Id="rId3" Target="https://odportal.tw/dataset/fj7-KruT" TargetMode="External" Type="http://schemas.openxmlformats.org/officeDocument/2006/relationships/hyperlink"/><Relationship Id="rId4" Target="https://odportal.tw/dataset/fj7-KruT" TargetMode="External" Type="http://schemas.openxmlformats.org/officeDocument/2006/relationships/hyperlink"/><Relationship Id="rId5" Target="../media/image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3722" y="1503334"/>
            <a:ext cx="12400555" cy="5416334"/>
          </a:xfrm>
          <a:custGeom>
            <a:avLst/>
            <a:gdLst/>
            <a:ahLst/>
            <a:cxnLst/>
            <a:rect r="r" b="b" t="t" l="l"/>
            <a:pathLst>
              <a:path h="5416334" w="12400555">
                <a:moveTo>
                  <a:pt x="0" y="0"/>
                </a:moveTo>
                <a:lnTo>
                  <a:pt x="12400556" y="0"/>
                </a:lnTo>
                <a:lnTo>
                  <a:pt x="12400556" y="5416335"/>
                </a:lnTo>
                <a:lnTo>
                  <a:pt x="0" y="5416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00675" y="7394990"/>
            <a:ext cx="748665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第八組 答(DA)隊 </a:t>
            </a:r>
          </a:p>
          <a:p>
            <a:pPr algn="ctr">
              <a:lnSpc>
                <a:spcPts val="4409"/>
              </a:lnSpc>
            </a:pPr>
            <a:r>
              <a:rPr lang="en-US" sz="315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盧柏瑜 吳彥勳 張紫葳 吳欣穎 徐婉蓁  </a:t>
            </a:r>
          </a:p>
          <a:p>
            <a:pPr algn="ctr">
              <a:lnSpc>
                <a:spcPts val="440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8446236" y="9398578"/>
            <a:ext cx="2387780" cy="173469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865042" y="556785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第一題：選擇一家早餐店，並提供行銷解決方案以增加銷售，或分享你的洞察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315223" y="4828361"/>
            <a:ext cx="1686138" cy="2004685"/>
            <a:chOff x="0" y="0"/>
            <a:chExt cx="444086" cy="5279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4086" cy="527983"/>
            </a:xfrm>
            <a:custGeom>
              <a:avLst/>
              <a:gdLst/>
              <a:ahLst/>
              <a:cxnLst/>
              <a:rect r="r" b="b" t="t" l="l"/>
              <a:pathLst>
                <a:path h="527983" w="444086">
                  <a:moveTo>
                    <a:pt x="0" y="0"/>
                  </a:moveTo>
                  <a:lnTo>
                    <a:pt x="444086" y="0"/>
                  </a:lnTo>
                  <a:lnTo>
                    <a:pt x="444086" y="527983"/>
                  </a:lnTo>
                  <a:lnTo>
                    <a:pt x="0" y="527983"/>
                  </a:lnTo>
                  <a:close/>
                </a:path>
              </a:pathLst>
            </a:custGeom>
            <a:solidFill>
              <a:srgbClr val="54A4E4">
                <a:alpha val="49804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44086" cy="56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01360" y="4828361"/>
            <a:ext cx="5127166" cy="2004685"/>
            <a:chOff x="0" y="0"/>
            <a:chExt cx="1350365" cy="52798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50365" cy="527983"/>
            </a:xfrm>
            <a:custGeom>
              <a:avLst/>
              <a:gdLst/>
              <a:ahLst/>
              <a:cxnLst/>
              <a:rect r="r" b="b" t="t" l="l"/>
              <a:pathLst>
                <a:path h="527983" w="1350365">
                  <a:moveTo>
                    <a:pt x="0" y="0"/>
                  </a:moveTo>
                  <a:lnTo>
                    <a:pt x="1350365" y="0"/>
                  </a:lnTo>
                  <a:lnTo>
                    <a:pt x="1350365" y="527983"/>
                  </a:lnTo>
                  <a:lnTo>
                    <a:pt x="0" y="527983"/>
                  </a:lnTo>
                  <a:close/>
                </a:path>
              </a:pathLst>
            </a:custGeom>
            <a:solidFill>
              <a:srgbClr val="ADADAD">
                <a:alpha val="4000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350365" cy="56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315223" y="6951990"/>
            <a:ext cx="1686138" cy="2004685"/>
            <a:chOff x="0" y="0"/>
            <a:chExt cx="444086" cy="5279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44086" cy="527983"/>
            </a:xfrm>
            <a:custGeom>
              <a:avLst/>
              <a:gdLst/>
              <a:ahLst/>
              <a:cxnLst/>
              <a:rect r="r" b="b" t="t" l="l"/>
              <a:pathLst>
                <a:path h="527983" w="444086">
                  <a:moveTo>
                    <a:pt x="0" y="0"/>
                  </a:moveTo>
                  <a:lnTo>
                    <a:pt x="444086" y="0"/>
                  </a:lnTo>
                  <a:lnTo>
                    <a:pt x="444086" y="527983"/>
                  </a:lnTo>
                  <a:lnTo>
                    <a:pt x="0" y="527983"/>
                  </a:lnTo>
                  <a:close/>
                </a:path>
              </a:pathLst>
            </a:custGeom>
            <a:solidFill>
              <a:srgbClr val="54A4E4">
                <a:alpha val="49804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44086" cy="56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001360" y="6951990"/>
            <a:ext cx="5127166" cy="2004685"/>
            <a:chOff x="0" y="0"/>
            <a:chExt cx="1350365" cy="5279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50365" cy="527983"/>
            </a:xfrm>
            <a:custGeom>
              <a:avLst/>
              <a:gdLst/>
              <a:ahLst/>
              <a:cxnLst/>
              <a:rect r="r" b="b" t="t" l="l"/>
              <a:pathLst>
                <a:path h="527983" w="1350365">
                  <a:moveTo>
                    <a:pt x="0" y="0"/>
                  </a:moveTo>
                  <a:lnTo>
                    <a:pt x="1350365" y="0"/>
                  </a:lnTo>
                  <a:lnTo>
                    <a:pt x="1350365" y="527983"/>
                  </a:lnTo>
                  <a:lnTo>
                    <a:pt x="0" y="527983"/>
                  </a:lnTo>
                  <a:close/>
                </a:path>
              </a:pathLst>
            </a:custGeom>
            <a:solidFill>
              <a:srgbClr val="ADADAD">
                <a:alpha val="4000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350365" cy="56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313620" y="2709376"/>
            <a:ext cx="1686138" cy="2004685"/>
            <a:chOff x="0" y="0"/>
            <a:chExt cx="444086" cy="52798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44086" cy="527983"/>
            </a:xfrm>
            <a:custGeom>
              <a:avLst/>
              <a:gdLst/>
              <a:ahLst/>
              <a:cxnLst/>
              <a:rect r="r" b="b" t="t" l="l"/>
              <a:pathLst>
                <a:path h="527983" w="444086">
                  <a:moveTo>
                    <a:pt x="0" y="0"/>
                  </a:moveTo>
                  <a:lnTo>
                    <a:pt x="444086" y="0"/>
                  </a:lnTo>
                  <a:lnTo>
                    <a:pt x="444086" y="527983"/>
                  </a:lnTo>
                  <a:lnTo>
                    <a:pt x="0" y="527983"/>
                  </a:lnTo>
                  <a:close/>
                </a:path>
              </a:pathLst>
            </a:custGeom>
            <a:solidFill>
              <a:srgbClr val="54A4E4">
                <a:alpha val="49804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44086" cy="56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999757" y="2709376"/>
            <a:ext cx="5127166" cy="2004685"/>
            <a:chOff x="0" y="0"/>
            <a:chExt cx="1350365" cy="52798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50365" cy="527983"/>
            </a:xfrm>
            <a:custGeom>
              <a:avLst/>
              <a:gdLst/>
              <a:ahLst/>
              <a:cxnLst/>
              <a:rect r="r" b="b" t="t" l="l"/>
              <a:pathLst>
                <a:path h="527983" w="1350365">
                  <a:moveTo>
                    <a:pt x="0" y="0"/>
                  </a:moveTo>
                  <a:lnTo>
                    <a:pt x="1350365" y="0"/>
                  </a:lnTo>
                  <a:lnTo>
                    <a:pt x="1350365" y="527983"/>
                  </a:lnTo>
                  <a:lnTo>
                    <a:pt x="0" y="527983"/>
                  </a:lnTo>
                  <a:close/>
                </a:path>
              </a:pathLst>
            </a:custGeom>
            <a:solidFill>
              <a:srgbClr val="ADADAD">
                <a:alpha val="4000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350365" cy="56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735113" y="2561685"/>
            <a:ext cx="9578507" cy="6457548"/>
          </a:xfrm>
          <a:custGeom>
            <a:avLst/>
            <a:gdLst/>
            <a:ahLst/>
            <a:cxnLst/>
            <a:rect r="r" b="b" t="t" l="l"/>
            <a:pathLst>
              <a:path h="6457548" w="9578507">
                <a:moveTo>
                  <a:pt x="0" y="0"/>
                </a:moveTo>
                <a:lnTo>
                  <a:pt x="9578507" y="0"/>
                </a:lnTo>
                <a:lnTo>
                  <a:pt x="9578507" y="6457548"/>
                </a:lnTo>
                <a:lnTo>
                  <a:pt x="0" y="6457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38509" y="1600032"/>
            <a:ext cx="1804949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我們透過模型找到收益分數低的</a:t>
            </a:r>
            <a:r>
              <a:rPr lang="en-US" b="true" sz="3200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台北市士林區葫東里</a:t>
            </a: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，我們針對這家餐廳的訂單做 </a:t>
            </a:r>
            <a:r>
              <a:rPr lang="en-US" b="true" sz="3200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K-means 分群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437126" y="5361761"/>
            <a:ext cx="1409700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高價值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外送客戶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613338" y="3242131"/>
            <a:ext cx="1057275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習慣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外帶族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315223" y="6912071"/>
            <a:ext cx="1686138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室內用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餐體驗者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965888" y="2984956"/>
            <a:ext cx="4992379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以 &lt;外帶 -&gt;自取 &gt; 為主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主要iChef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消費金額低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970651" y="5058961"/>
            <a:ext cx="4992379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以 &lt;外帶 -&gt; 外送平台&gt; 為主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主要FoodPanda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消費金額較高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990232" y="7147371"/>
            <a:ext cx="4992379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以 &lt;餐廳內用&gt; 為主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主要iChef Instore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消費金額變異大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637873" y="8899525"/>
            <a:ext cx="17807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8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107559" y="3345275"/>
            <a:ext cx="6990457" cy="434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u="sng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K-means變數選擇：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1. </a:t>
            </a:r>
            <a:r>
              <a:rPr lang="en-US" b="true" sz="21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invoice_unix_timestamp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2. Net_amount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源様明朝"/>
                <a:ea typeface="源様明朝"/>
                <a:cs typeface="源様明朝"/>
                <a:sym typeface="源様明朝"/>
              </a:rPr>
              <a:t>(total amount - discount)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3. customer_group_people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4. customer_group_service_type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源様明朝"/>
                <a:ea typeface="源様明朝"/>
                <a:cs typeface="源様明朝"/>
                <a:sym typeface="源様明朝"/>
              </a:rPr>
              <a:t>(takeout, indoor, delivery)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5. platform_type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源様明朝"/>
                <a:ea typeface="源様明朝"/>
                <a:cs typeface="源様明朝"/>
                <a:sym typeface="源様明朝"/>
              </a:rPr>
              <a:t>(foodpanda, chef, instore, ubereats)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6. order_type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源様明朝"/>
                <a:ea typeface="源様明朝"/>
                <a:cs typeface="源様明朝"/>
                <a:sym typeface="源様明朝"/>
              </a:rPr>
              <a:t>(restaurant, by_vendor, dine_in, pick_up)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8446720" y="9585599"/>
            <a:ext cx="2387296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865042" y="556785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第一題：選擇一家早餐店，並提供行銷解決方案以增加銷售，或分享你的洞察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1532780"/>
            <a:ext cx="1542943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針對分群結果和地理調查，我們提出策略</a:t>
            </a:r>
            <a:r>
              <a:rPr lang="en-US" b="true" sz="3600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以增加黏著度</a:t>
            </a:r>
            <a:r>
              <a:rPr lang="en-US" b="true" sz="36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和</a:t>
            </a:r>
            <a:r>
              <a:rPr lang="en-US" b="true" sz="3600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擴大消費客群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43034" y="2717690"/>
            <a:ext cx="7016665" cy="703157"/>
            <a:chOff x="0" y="0"/>
            <a:chExt cx="3313745" cy="33207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313745" cy="332078"/>
            </a:xfrm>
            <a:custGeom>
              <a:avLst/>
              <a:gdLst/>
              <a:ahLst/>
              <a:cxnLst/>
              <a:rect r="r" b="b" t="t" l="l"/>
              <a:pathLst>
                <a:path h="332078" w="3313745">
                  <a:moveTo>
                    <a:pt x="33101" y="0"/>
                  </a:moveTo>
                  <a:lnTo>
                    <a:pt x="3280644" y="0"/>
                  </a:lnTo>
                  <a:cubicBezTo>
                    <a:pt x="3289423" y="0"/>
                    <a:pt x="3297843" y="3487"/>
                    <a:pt x="3304050" y="9695"/>
                  </a:cubicBezTo>
                  <a:cubicBezTo>
                    <a:pt x="3310258" y="15903"/>
                    <a:pt x="3313745" y="24322"/>
                    <a:pt x="3313745" y="33101"/>
                  </a:cubicBezTo>
                  <a:lnTo>
                    <a:pt x="3313745" y="298977"/>
                  </a:lnTo>
                  <a:cubicBezTo>
                    <a:pt x="3313745" y="307756"/>
                    <a:pt x="3310258" y="316176"/>
                    <a:pt x="3304050" y="322383"/>
                  </a:cubicBezTo>
                  <a:cubicBezTo>
                    <a:pt x="3297843" y="328591"/>
                    <a:pt x="3289423" y="332078"/>
                    <a:pt x="3280644" y="332078"/>
                  </a:cubicBezTo>
                  <a:lnTo>
                    <a:pt x="33101" y="332078"/>
                  </a:lnTo>
                  <a:cubicBezTo>
                    <a:pt x="24322" y="332078"/>
                    <a:pt x="15903" y="328591"/>
                    <a:pt x="9695" y="322383"/>
                  </a:cubicBezTo>
                  <a:cubicBezTo>
                    <a:pt x="3487" y="316176"/>
                    <a:pt x="0" y="307756"/>
                    <a:pt x="0" y="298977"/>
                  </a:cubicBezTo>
                  <a:lnTo>
                    <a:pt x="0" y="33101"/>
                  </a:lnTo>
                  <a:cubicBezTo>
                    <a:pt x="0" y="24322"/>
                    <a:pt x="3487" y="15903"/>
                    <a:pt x="9695" y="9695"/>
                  </a:cubicBezTo>
                  <a:cubicBezTo>
                    <a:pt x="15903" y="3487"/>
                    <a:pt x="24322" y="0"/>
                    <a:pt x="33101" y="0"/>
                  </a:cubicBezTo>
                  <a:close/>
                </a:path>
              </a:pathLst>
            </a:custGeom>
            <a:solidFill>
              <a:srgbClr val="195584">
                <a:alpha val="4980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3313745" cy="379703"/>
            </a:xfrm>
            <a:prstGeom prst="rect">
              <a:avLst/>
            </a:prstGeom>
          </p:spPr>
          <p:txBody>
            <a:bodyPr anchor="ctr" rtlCol="false" tIns="28330" lIns="28330" bIns="28330" rIns="2833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667566" y="2715205"/>
            <a:ext cx="448037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Line 好友線上預訂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435851" y="2708698"/>
            <a:ext cx="7016665" cy="712148"/>
            <a:chOff x="0" y="0"/>
            <a:chExt cx="9355553" cy="949531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9355553" cy="949531"/>
              <a:chOff x="0" y="0"/>
              <a:chExt cx="3313745" cy="33632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313745" cy="336325"/>
              </a:xfrm>
              <a:custGeom>
                <a:avLst/>
                <a:gdLst/>
                <a:ahLst/>
                <a:cxnLst/>
                <a:rect r="r" b="b" t="t" l="l"/>
                <a:pathLst>
                  <a:path h="336325" w="3313745">
                    <a:moveTo>
                      <a:pt x="33101" y="0"/>
                    </a:moveTo>
                    <a:lnTo>
                      <a:pt x="3280644" y="0"/>
                    </a:lnTo>
                    <a:cubicBezTo>
                      <a:pt x="3289423" y="0"/>
                      <a:pt x="3297843" y="3487"/>
                      <a:pt x="3304050" y="9695"/>
                    </a:cubicBezTo>
                    <a:cubicBezTo>
                      <a:pt x="3310258" y="15903"/>
                      <a:pt x="3313745" y="24322"/>
                      <a:pt x="3313745" y="33101"/>
                    </a:cubicBezTo>
                    <a:lnTo>
                      <a:pt x="3313745" y="303224"/>
                    </a:lnTo>
                    <a:cubicBezTo>
                      <a:pt x="3313745" y="312003"/>
                      <a:pt x="3310258" y="320422"/>
                      <a:pt x="3304050" y="326630"/>
                    </a:cubicBezTo>
                    <a:cubicBezTo>
                      <a:pt x="3297843" y="332837"/>
                      <a:pt x="3289423" y="336325"/>
                      <a:pt x="3280644" y="336325"/>
                    </a:cubicBezTo>
                    <a:lnTo>
                      <a:pt x="33101" y="336325"/>
                    </a:lnTo>
                    <a:cubicBezTo>
                      <a:pt x="24322" y="336325"/>
                      <a:pt x="15903" y="332837"/>
                      <a:pt x="9695" y="326630"/>
                    </a:cubicBezTo>
                    <a:cubicBezTo>
                      <a:pt x="3487" y="320422"/>
                      <a:pt x="0" y="312003"/>
                      <a:pt x="0" y="303224"/>
                    </a:cubicBezTo>
                    <a:lnTo>
                      <a:pt x="0" y="33101"/>
                    </a:lnTo>
                    <a:cubicBezTo>
                      <a:pt x="0" y="24322"/>
                      <a:pt x="3487" y="15903"/>
                      <a:pt x="9695" y="9695"/>
                    </a:cubicBezTo>
                    <a:cubicBezTo>
                      <a:pt x="15903" y="3487"/>
                      <a:pt x="24322" y="0"/>
                      <a:pt x="33101" y="0"/>
                    </a:cubicBezTo>
                    <a:close/>
                  </a:path>
                </a:pathLst>
              </a:custGeom>
              <a:solidFill>
                <a:srgbClr val="195584">
                  <a:alpha val="49804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313745" cy="383950"/>
              </a:xfrm>
              <a:prstGeom prst="rect">
                <a:avLst/>
              </a:prstGeom>
            </p:spPr>
            <p:txBody>
              <a:bodyPr anchor="ctr" rtlCol="false" tIns="28330" lIns="28330" bIns="28330" rIns="2833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645020" y="34075"/>
              <a:ext cx="2924351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000000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訂單優惠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61789" y="3630396"/>
            <a:ext cx="6897910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透過加入 Line 好友，可以線上預訂餐點，替</a:t>
            </a:r>
            <a:r>
              <a:rPr lang="en-US" b="true" sz="2799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習慣外帶族群</a:t>
            </a: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節省時間，進一步提升訂單數。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05594" y="3420846"/>
            <a:ext cx="6779154" cy="187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推出訂單消費超過一定金額即可享每品項折扣五元等優惠，吸引附近的公司團購，增加每筆訂單的收益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78982" y="6742878"/>
            <a:ext cx="6779154" cy="187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根據地圖搜尋結果顯示里內有一間商務旅館，若是能跟其合作推出商務早餐，便可吸收更大的客群，帶來更大的收益。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67566" y="6899791"/>
            <a:ext cx="6779154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針對</a:t>
            </a:r>
            <a:r>
              <a:rPr lang="en-US" sz="2799" b="true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高價值外送族群</a:t>
            </a:r>
            <a:r>
              <a:rPr lang="en-US" sz="2799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提供便利的外送服務，加上訂單優惠等增加買氣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43034" y="5819228"/>
            <a:ext cx="7016665" cy="712148"/>
            <a:chOff x="0" y="0"/>
            <a:chExt cx="3313745" cy="3363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313745" cy="336325"/>
            </a:xfrm>
            <a:custGeom>
              <a:avLst/>
              <a:gdLst/>
              <a:ahLst/>
              <a:cxnLst/>
              <a:rect r="r" b="b" t="t" l="l"/>
              <a:pathLst>
                <a:path h="336325" w="3313745">
                  <a:moveTo>
                    <a:pt x="33101" y="0"/>
                  </a:moveTo>
                  <a:lnTo>
                    <a:pt x="3280644" y="0"/>
                  </a:lnTo>
                  <a:cubicBezTo>
                    <a:pt x="3289423" y="0"/>
                    <a:pt x="3297843" y="3487"/>
                    <a:pt x="3304050" y="9695"/>
                  </a:cubicBezTo>
                  <a:cubicBezTo>
                    <a:pt x="3310258" y="15903"/>
                    <a:pt x="3313745" y="24322"/>
                    <a:pt x="3313745" y="33101"/>
                  </a:cubicBezTo>
                  <a:lnTo>
                    <a:pt x="3313745" y="303224"/>
                  </a:lnTo>
                  <a:cubicBezTo>
                    <a:pt x="3313745" y="312003"/>
                    <a:pt x="3310258" y="320422"/>
                    <a:pt x="3304050" y="326630"/>
                  </a:cubicBezTo>
                  <a:cubicBezTo>
                    <a:pt x="3297843" y="332837"/>
                    <a:pt x="3289423" y="336325"/>
                    <a:pt x="3280644" y="336325"/>
                  </a:cubicBezTo>
                  <a:lnTo>
                    <a:pt x="33101" y="336325"/>
                  </a:lnTo>
                  <a:cubicBezTo>
                    <a:pt x="24322" y="336325"/>
                    <a:pt x="15903" y="332837"/>
                    <a:pt x="9695" y="326630"/>
                  </a:cubicBezTo>
                  <a:cubicBezTo>
                    <a:pt x="3487" y="320422"/>
                    <a:pt x="0" y="312003"/>
                    <a:pt x="0" y="303224"/>
                  </a:cubicBezTo>
                  <a:lnTo>
                    <a:pt x="0" y="33101"/>
                  </a:lnTo>
                  <a:cubicBezTo>
                    <a:pt x="0" y="24322"/>
                    <a:pt x="3487" y="15903"/>
                    <a:pt x="9695" y="9695"/>
                  </a:cubicBezTo>
                  <a:cubicBezTo>
                    <a:pt x="15903" y="3487"/>
                    <a:pt x="24322" y="0"/>
                    <a:pt x="33101" y="0"/>
                  </a:cubicBezTo>
                  <a:close/>
                </a:path>
              </a:pathLst>
            </a:custGeom>
            <a:solidFill>
              <a:srgbClr val="195584">
                <a:alpha val="4980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3313745" cy="383950"/>
            </a:xfrm>
            <a:prstGeom prst="rect">
              <a:avLst/>
            </a:prstGeom>
          </p:spPr>
          <p:txBody>
            <a:bodyPr anchor="ctr" rtlCol="false" tIns="28330" lIns="28330" bIns="28330" rIns="2833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667566" y="5836144"/>
            <a:ext cx="50292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一定距離內提供外送服務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9441471" y="5819228"/>
            <a:ext cx="7016665" cy="712148"/>
            <a:chOff x="0" y="0"/>
            <a:chExt cx="3313745" cy="33632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313745" cy="336325"/>
            </a:xfrm>
            <a:custGeom>
              <a:avLst/>
              <a:gdLst/>
              <a:ahLst/>
              <a:cxnLst/>
              <a:rect r="r" b="b" t="t" l="l"/>
              <a:pathLst>
                <a:path h="336325" w="3313745">
                  <a:moveTo>
                    <a:pt x="33101" y="0"/>
                  </a:moveTo>
                  <a:lnTo>
                    <a:pt x="3280644" y="0"/>
                  </a:lnTo>
                  <a:cubicBezTo>
                    <a:pt x="3289423" y="0"/>
                    <a:pt x="3297843" y="3487"/>
                    <a:pt x="3304050" y="9695"/>
                  </a:cubicBezTo>
                  <a:cubicBezTo>
                    <a:pt x="3310258" y="15903"/>
                    <a:pt x="3313745" y="24322"/>
                    <a:pt x="3313745" y="33101"/>
                  </a:cubicBezTo>
                  <a:lnTo>
                    <a:pt x="3313745" y="303224"/>
                  </a:lnTo>
                  <a:cubicBezTo>
                    <a:pt x="3313745" y="312003"/>
                    <a:pt x="3310258" y="320422"/>
                    <a:pt x="3304050" y="326630"/>
                  </a:cubicBezTo>
                  <a:cubicBezTo>
                    <a:pt x="3297843" y="332837"/>
                    <a:pt x="3289423" y="336325"/>
                    <a:pt x="3280644" y="336325"/>
                  </a:cubicBezTo>
                  <a:lnTo>
                    <a:pt x="33101" y="336325"/>
                  </a:lnTo>
                  <a:cubicBezTo>
                    <a:pt x="24322" y="336325"/>
                    <a:pt x="15903" y="332837"/>
                    <a:pt x="9695" y="326630"/>
                  </a:cubicBezTo>
                  <a:cubicBezTo>
                    <a:pt x="3487" y="320422"/>
                    <a:pt x="0" y="312003"/>
                    <a:pt x="0" y="303224"/>
                  </a:cubicBezTo>
                  <a:lnTo>
                    <a:pt x="0" y="33101"/>
                  </a:lnTo>
                  <a:cubicBezTo>
                    <a:pt x="0" y="24322"/>
                    <a:pt x="3487" y="15903"/>
                    <a:pt x="9695" y="9695"/>
                  </a:cubicBezTo>
                  <a:cubicBezTo>
                    <a:pt x="15903" y="3487"/>
                    <a:pt x="24322" y="0"/>
                    <a:pt x="33101" y="0"/>
                  </a:cubicBezTo>
                  <a:close/>
                </a:path>
              </a:pathLst>
            </a:custGeom>
            <a:solidFill>
              <a:srgbClr val="195584">
                <a:alpha val="49804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3313745" cy="383950"/>
            </a:xfrm>
            <a:prstGeom prst="rect">
              <a:avLst/>
            </a:prstGeom>
          </p:spPr>
          <p:txBody>
            <a:bodyPr anchor="ctr" rtlCol="false" tIns="28330" lIns="28330" bIns="28330" rIns="2833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9919616" y="5815326"/>
            <a:ext cx="618864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跟附近旅館合作供應商務早餐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7637873" y="8899525"/>
            <a:ext cx="17807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9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70129" y="3668732"/>
            <a:ext cx="454774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Part 2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1021037" y="9585599"/>
            <a:ext cx="2387296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763597" y="3686970"/>
            <a:ext cx="15243222" cy="541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使用優勢：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API 直觀，易於使用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時間序列模型，可捕捉季節性，以因應早餐店營業模式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Robustness 較低（對缺失值或異常值容忍度高）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支援假日效應（捕捉連假期間的特殊變化）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grpSp>
        <p:nvGrpSpPr>
          <p:cNvPr name="Group 24" id="24"/>
          <p:cNvGrpSpPr/>
          <p:nvPr/>
        </p:nvGrpSpPr>
        <p:grpSpPr>
          <a:xfrm rot="5400000">
            <a:off x="-276531" y="1963718"/>
            <a:ext cx="1450342" cy="1160121"/>
            <a:chOff x="0" y="0"/>
            <a:chExt cx="381983" cy="30554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81983" cy="305546"/>
            </a:xfrm>
            <a:custGeom>
              <a:avLst/>
              <a:gdLst/>
              <a:ahLst/>
              <a:cxnLst/>
              <a:rect r="r" b="b" t="t" l="l"/>
              <a:pathLst>
                <a:path h="305546" w="381983">
                  <a:moveTo>
                    <a:pt x="190991" y="0"/>
                  </a:moveTo>
                  <a:lnTo>
                    <a:pt x="381983" y="305546"/>
                  </a:lnTo>
                  <a:lnTo>
                    <a:pt x="0" y="305546"/>
                  </a:lnTo>
                  <a:lnTo>
                    <a:pt x="190991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59685" y="103761"/>
              <a:ext cx="262613" cy="17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（一）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當日營收總額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2763" y="2056527"/>
            <a:ext cx="13239524" cy="7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模型選擇：</a:t>
            </a:r>
            <a:r>
              <a:rPr lang="en-US" b="true" sz="4399">
                <a:solidFill>
                  <a:srgbClr val="19558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Prophet 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3221312" y="6188233"/>
            <a:ext cx="8170935" cy="8197534"/>
            <a:chOff x="0" y="0"/>
            <a:chExt cx="10894581" cy="10930045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10894581" cy="10930045"/>
              <a:chOff x="0" y="0"/>
              <a:chExt cx="2152016" cy="2159021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152016" cy="2159021"/>
              </a:xfrm>
              <a:custGeom>
                <a:avLst/>
                <a:gdLst/>
                <a:ahLst/>
                <a:cxnLst/>
                <a:rect r="r" b="b" t="t" l="l"/>
                <a:pathLst>
                  <a:path h="2159021" w="2152016">
                    <a:moveTo>
                      <a:pt x="1076008" y="0"/>
                    </a:moveTo>
                    <a:cubicBezTo>
                      <a:pt x="481745" y="0"/>
                      <a:pt x="0" y="483313"/>
                      <a:pt x="0" y="1079511"/>
                    </a:cubicBezTo>
                    <a:cubicBezTo>
                      <a:pt x="0" y="1675708"/>
                      <a:pt x="481745" y="2159021"/>
                      <a:pt x="1076008" y="2159021"/>
                    </a:cubicBezTo>
                    <a:cubicBezTo>
                      <a:pt x="1670271" y="2159021"/>
                      <a:pt x="2152016" y="1675708"/>
                      <a:pt x="2152016" y="1079511"/>
                    </a:cubicBezTo>
                    <a:cubicBezTo>
                      <a:pt x="2152016" y="483313"/>
                      <a:pt x="1670271" y="0"/>
                      <a:pt x="10760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35000"/>
                    </a:srgbClr>
                  </a:gs>
                  <a:gs pos="100000">
                    <a:srgbClr val="94B9FF">
                      <a:alpha val="35000"/>
                    </a:srgbClr>
                  </a:gs>
                </a:gsLst>
                <a:lin ang="0"/>
              </a:gra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201751" y="164308"/>
                <a:ext cx="1748513" cy="17923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>
              <a:off x="1651063" y="1180355"/>
              <a:ext cx="8042634" cy="3819423"/>
            </a:xfrm>
            <a:prstGeom prst="line">
              <a:avLst/>
            </a:prstGeom>
            <a:ln cap="flat" w="50800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17548874" y="8899525"/>
            <a:ext cx="35607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95171" y="937952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108700" y="9379528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3369213" y="9566549"/>
            <a:ext cx="1739487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292763" y="1723357"/>
            <a:ext cx="13239524" cy="7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變數決策：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91089" y="3497549"/>
            <a:ext cx="15243222" cy="255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12995171" y="9379528"/>
            <a:ext cx="374042" cy="37404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491089" y="3426238"/>
            <a:ext cx="15243222" cy="552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496"/>
              </a:lnSpc>
              <a:buAutoNum type="arabicPeriod" startAt="1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時間（invoice_unix_timestamp)：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季節性資料變化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特殊 / 國定假日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寒暑假時間作為外部變項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禁止內用（疫情期間 2021-05-19 ~ 2021-07-13）</a:t>
            </a:r>
          </a:p>
          <a:p>
            <a:pPr algn="l">
              <a:lnSpc>
                <a:spcPts val="6496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grpSp>
        <p:nvGrpSpPr>
          <p:cNvPr name="Group 35" id="35"/>
          <p:cNvGrpSpPr/>
          <p:nvPr/>
        </p:nvGrpSpPr>
        <p:grpSpPr>
          <a:xfrm rot="5400000">
            <a:off x="-301677" y="1573193"/>
            <a:ext cx="1450342" cy="1160121"/>
            <a:chOff x="0" y="0"/>
            <a:chExt cx="381983" cy="30554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81983" cy="305546"/>
            </a:xfrm>
            <a:custGeom>
              <a:avLst/>
              <a:gdLst/>
              <a:ahLst/>
              <a:cxnLst/>
              <a:rect r="r" b="b" t="t" l="l"/>
              <a:pathLst>
                <a:path h="305546" w="381983">
                  <a:moveTo>
                    <a:pt x="190991" y="0"/>
                  </a:moveTo>
                  <a:lnTo>
                    <a:pt x="381983" y="305546"/>
                  </a:lnTo>
                  <a:lnTo>
                    <a:pt x="0" y="305546"/>
                  </a:lnTo>
                  <a:lnTo>
                    <a:pt x="190991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59685" y="103761"/>
              <a:ext cx="262613" cy="17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（一）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當日營收總額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2854677" y="6520785"/>
            <a:ext cx="8170935" cy="8197534"/>
            <a:chOff x="0" y="0"/>
            <a:chExt cx="10894581" cy="10930045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10894581" cy="10930045"/>
              <a:chOff x="0" y="0"/>
              <a:chExt cx="2152016" cy="2159021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2152016" cy="2159021"/>
              </a:xfrm>
              <a:custGeom>
                <a:avLst/>
                <a:gdLst/>
                <a:ahLst/>
                <a:cxnLst/>
                <a:rect r="r" b="b" t="t" l="l"/>
                <a:pathLst>
                  <a:path h="2159021" w="2152016">
                    <a:moveTo>
                      <a:pt x="1076008" y="0"/>
                    </a:moveTo>
                    <a:cubicBezTo>
                      <a:pt x="481745" y="0"/>
                      <a:pt x="0" y="483313"/>
                      <a:pt x="0" y="1079511"/>
                    </a:cubicBezTo>
                    <a:cubicBezTo>
                      <a:pt x="0" y="1675708"/>
                      <a:pt x="481745" y="2159021"/>
                      <a:pt x="1076008" y="2159021"/>
                    </a:cubicBezTo>
                    <a:cubicBezTo>
                      <a:pt x="1670271" y="2159021"/>
                      <a:pt x="2152016" y="1675708"/>
                      <a:pt x="2152016" y="1079511"/>
                    </a:cubicBezTo>
                    <a:cubicBezTo>
                      <a:pt x="2152016" y="483313"/>
                      <a:pt x="1670271" y="0"/>
                      <a:pt x="10760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35000"/>
                    </a:srgbClr>
                  </a:gs>
                  <a:gs pos="100000">
                    <a:srgbClr val="94B9FF">
                      <a:alpha val="35000"/>
                    </a:srgbClr>
                  </a:gs>
                </a:gsLst>
                <a:lin ang="0"/>
              </a:gra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201751" y="164308"/>
                <a:ext cx="1748513" cy="17923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AutoShape 44" id="44"/>
            <p:cNvSpPr/>
            <p:nvPr/>
          </p:nvSpPr>
          <p:spPr>
            <a:xfrm>
              <a:off x="1651063" y="1180355"/>
              <a:ext cx="8042634" cy="3819423"/>
            </a:xfrm>
            <a:prstGeom prst="line">
              <a:avLst/>
            </a:prstGeom>
            <a:ln cap="flat" w="50800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45" id="45"/>
          <p:cNvSpPr txBox="true"/>
          <p:nvPr/>
        </p:nvSpPr>
        <p:spPr>
          <a:xfrm rot="0">
            <a:off x="17548874" y="8899525"/>
            <a:ext cx="35607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3406" y="7854681"/>
            <a:ext cx="8170935" cy="8197534"/>
            <a:chOff x="0" y="0"/>
            <a:chExt cx="10894581" cy="1093004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894581" cy="10930045"/>
              <a:chOff x="0" y="0"/>
              <a:chExt cx="2152016" cy="21590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152016" cy="2159021"/>
              </a:xfrm>
              <a:custGeom>
                <a:avLst/>
                <a:gdLst/>
                <a:ahLst/>
                <a:cxnLst/>
                <a:rect r="r" b="b" t="t" l="l"/>
                <a:pathLst>
                  <a:path h="2159021" w="2152016">
                    <a:moveTo>
                      <a:pt x="1076008" y="0"/>
                    </a:moveTo>
                    <a:cubicBezTo>
                      <a:pt x="481745" y="0"/>
                      <a:pt x="0" y="483313"/>
                      <a:pt x="0" y="1079511"/>
                    </a:cubicBezTo>
                    <a:cubicBezTo>
                      <a:pt x="0" y="1675708"/>
                      <a:pt x="481745" y="2159021"/>
                      <a:pt x="1076008" y="2159021"/>
                    </a:cubicBezTo>
                    <a:cubicBezTo>
                      <a:pt x="1670271" y="2159021"/>
                      <a:pt x="2152016" y="1675708"/>
                      <a:pt x="2152016" y="1079511"/>
                    </a:cubicBezTo>
                    <a:cubicBezTo>
                      <a:pt x="2152016" y="483313"/>
                      <a:pt x="1670271" y="0"/>
                      <a:pt x="10760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35000"/>
                    </a:srgbClr>
                  </a:gs>
                  <a:gs pos="100000">
                    <a:srgbClr val="94B9FF">
                      <a:alpha val="35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201751" y="164308"/>
                <a:ext cx="1748513" cy="17923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1651063" y="1180355"/>
              <a:ext cx="8042634" cy="3819423"/>
            </a:xfrm>
            <a:prstGeom prst="line">
              <a:avLst/>
            </a:prstGeom>
            <a:ln cap="flat" w="50800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7" id="7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348394" y="9379528"/>
            <a:ext cx="374042" cy="37404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461923" y="9379528"/>
            <a:ext cx="374042" cy="37404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995171" y="9379528"/>
            <a:ext cx="374042" cy="37404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5400000">
            <a:off x="-301677" y="1573193"/>
            <a:ext cx="1450342" cy="1160121"/>
            <a:chOff x="0" y="0"/>
            <a:chExt cx="381983" cy="30554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81983" cy="305546"/>
            </a:xfrm>
            <a:custGeom>
              <a:avLst/>
              <a:gdLst/>
              <a:ahLst/>
              <a:cxnLst/>
              <a:rect r="r" b="b" t="t" l="l"/>
              <a:pathLst>
                <a:path h="305546" w="381983">
                  <a:moveTo>
                    <a:pt x="190991" y="0"/>
                  </a:moveTo>
                  <a:lnTo>
                    <a:pt x="381983" y="305546"/>
                  </a:lnTo>
                  <a:lnTo>
                    <a:pt x="0" y="305546"/>
                  </a:lnTo>
                  <a:lnTo>
                    <a:pt x="190991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59685" y="103761"/>
              <a:ext cx="262613" cy="17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（一）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當日營收總額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491089" y="3421349"/>
            <a:ext cx="15243222" cy="255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2377281" y="3327648"/>
            <a:ext cx="13451787" cy="1527340"/>
          </a:xfrm>
          <a:custGeom>
            <a:avLst/>
            <a:gdLst/>
            <a:ahLst/>
            <a:cxnLst/>
            <a:rect r="r" b="b" t="t" l="l"/>
            <a:pathLst>
              <a:path h="1527340" w="13451787">
                <a:moveTo>
                  <a:pt x="0" y="0"/>
                </a:moveTo>
                <a:lnTo>
                  <a:pt x="13451788" y="0"/>
                </a:lnTo>
                <a:lnTo>
                  <a:pt x="13451788" y="1527340"/>
                </a:lnTo>
                <a:lnTo>
                  <a:pt x="0" y="152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2" r="0" b="-192"/>
            </a:stretch>
          </a:blipFill>
        </p:spPr>
      </p:sp>
      <p:sp>
        <p:nvSpPr>
          <p:cNvPr name="AutoShape 37" id="37"/>
          <p:cNvSpPr/>
          <p:nvPr/>
        </p:nvSpPr>
        <p:spPr>
          <a:xfrm flipV="true">
            <a:off x="13363288" y="9566549"/>
            <a:ext cx="2172127" cy="1905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2386806" y="5143500"/>
            <a:ext cx="13451787" cy="3336203"/>
          </a:xfrm>
          <a:custGeom>
            <a:avLst/>
            <a:gdLst/>
            <a:ahLst/>
            <a:cxnLst/>
            <a:rect r="r" b="b" t="t" l="l"/>
            <a:pathLst>
              <a:path h="3336203" w="13451787">
                <a:moveTo>
                  <a:pt x="0" y="0"/>
                </a:moveTo>
                <a:lnTo>
                  <a:pt x="13451788" y="0"/>
                </a:lnTo>
                <a:lnTo>
                  <a:pt x="13451788" y="3336203"/>
                </a:lnTo>
                <a:lnTo>
                  <a:pt x="0" y="3336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17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92763" y="1723357"/>
            <a:ext cx="13239524" cy="7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變數決策：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548427" y="8899525"/>
            <a:ext cx="3569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12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54677" y="6520785"/>
            <a:ext cx="8170935" cy="8197534"/>
            <a:chOff x="0" y="0"/>
            <a:chExt cx="10894581" cy="1093004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894581" cy="10930045"/>
              <a:chOff x="0" y="0"/>
              <a:chExt cx="2152016" cy="21590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152016" cy="2159021"/>
              </a:xfrm>
              <a:custGeom>
                <a:avLst/>
                <a:gdLst/>
                <a:ahLst/>
                <a:cxnLst/>
                <a:rect r="r" b="b" t="t" l="l"/>
                <a:pathLst>
                  <a:path h="2159021" w="2152016">
                    <a:moveTo>
                      <a:pt x="1076008" y="0"/>
                    </a:moveTo>
                    <a:cubicBezTo>
                      <a:pt x="481745" y="0"/>
                      <a:pt x="0" y="483313"/>
                      <a:pt x="0" y="1079511"/>
                    </a:cubicBezTo>
                    <a:cubicBezTo>
                      <a:pt x="0" y="1675708"/>
                      <a:pt x="481745" y="2159021"/>
                      <a:pt x="1076008" y="2159021"/>
                    </a:cubicBezTo>
                    <a:cubicBezTo>
                      <a:pt x="1670271" y="2159021"/>
                      <a:pt x="2152016" y="1675708"/>
                      <a:pt x="2152016" y="1079511"/>
                    </a:cubicBezTo>
                    <a:cubicBezTo>
                      <a:pt x="2152016" y="483313"/>
                      <a:pt x="1670271" y="0"/>
                      <a:pt x="10760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35000"/>
                    </a:srgbClr>
                  </a:gs>
                  <a:gs pos="100000">
                    <a:srgbClr val="94B9FF">
                      <a:alpha val="35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201751" y="164308"/>
                <a:ext cx="1748513" cy="17923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1651063" y="1180355"/>
              <a:ext cx="8042634" cy="3819423"/>
            </a:xfrm>
            <a:prstGeom prst="line">
              <a:avLst/>
            </a:prstGeom>
            <a:ln cap="flat" w="50800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7" id="7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grpSp>
        <p:nvGrpSpPr>
          <p:cNvPr name="Group 30" id="30"/>
          <p:cNvGrpSpPr/>
          <p:nvPr/>
        </p:nvGrpSpPr>
        <p:grpSpPr>
          <a:xfrm rot="5400000">
            <a:off x="-301677" y="1573193"/>
            <a:ext cx="1450342" cy="1160121"/>
            <a:chOff x="0" y="0"/>
            <a:chExt cx="381983" cy="30554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81983" cy="305546"/>
            </a:xfrm>
            <a:custGeom>
              <a:avLst/>
              <a:gdLst/>
              <a:ahLst/>
              <a:cxnLst/>
              <a:rect r="r" b="b" t="t" l="l"/>
              <a:pathLst>
                <a:path h="305546" w="381983">
                  <a:moveTo>
                    <a:pt x="190991" y="0"/>
                  </a:moveTo>
                  <a:lnTo>
                    <a:pt x="381983" y="305546"/>
                  </a:lnTo>
                  <a:lnTo>
                    <a:pt x="0" y="305546"/>
                  </a:lnTo>
                  <a:lnTo>
                    <a:pt x="190991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59685" y="103761"/>
              <a:ext cx="262613" cy="17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35624" y="3364199"/>
            <a:ext cx="8991129" cy="4748371"/>
          </a:xfrm>
          <a:custGeom>
            <a:avLst/>
            <a:gdLst/>
            <a:ahLst/>
            <a:cxnLst/>
            <a:rect r="r" b="b" t="t" l="l"/>
            <a:pathLst>
              <a:path h="4748371" w="8991129">
                <a:moveTo>
                  <a:pt x="0" y="0"/>
                </a:moveTo>
                <a:lnTo>
                  <a:pt x="8991128" y="0"/>
                </a:lnTo>
                <a:lnTo>
                  <a:pt x="8991128" y="4748371"/>
                </a:lnTo>
                <a:lnTo>
                  <a:pt x="0" y="4748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2763" y="1723357"/>
            <a:ext cx="13239524" cy="7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輸出結果： 以r5e9540這間早餐店為例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91089" y="3497549"/>
            <a:ext cx="15243222" cy="255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574845" y="5355228"/>
            <a:ext cx="6041019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因為資料特性不同 R-Square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約坐落在0.4~0.7之間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（一）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當日營收總額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727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7548427" y="8899525"/>
            <a:ext cx="3569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  <p:sp>
        <p:nvSpPr>
          <p:cNvPr name="AutoShape 44" id="44"/>
          <p:cNvSpPr/>
          <p:nvPr/>
        </p:nvSpPr>
        <p:spPr>
          <a:xfrm>
            <a:off x="15895906" y="9585599"/>
            <a:ext cx="1926508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0834016" y="9585599"/>
            <a:ext cx="2387296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5400000">
            <a:off x="-275355" y="1962639"/>
            <a:ext cx="1450342" cy="1160121"/>
            <a:chOff x="0" y="0"/>
            <a:chExt cx="381983" cy="3055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1983" cy="305546"/>
            </a:xfrm>
            <a:custGeom>
              <a:avLst/>
              <a:gdLst/>
              <a:ahLst/>
              <a:cxnLst/>
              <a:rect r="r" b="b" t="t" l="l"/>
              <a:pathLst>
                <a:path h="305546" w="381983">
                  <a:moveTo>
                    <a:pt x="190991" y="0"/>
                  </a:moveTo>
                  <a:lnTo>
                    <a:pt x="381983" y="305546"/>
                  </a:lnTo>
                  <a:lnTo>
                    <a:pt x="0" y="305546"/>
                  </a:lnTo>
                  <a:lnTo>
                    <a:pt x="190991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59685" y="103761"/>
              <a:ext cx="262613" cy="17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963388" y="3171297"/>
            <a:ext cx="8063565" cy="5933330"/>
          </a:xfrm>
          <a:custGeom>
            <a:avLst/>
            <a:gdLst/>
            <a:ahLst/>
            <a:cxnLst/>
            <a:rect r="r" b="b" t="t" l="l"/>
            <a:pathLst>
              <a:path h="5933330" w="8063565">
                <a:moveTo>
                  <a:pt x="0" y="0"/>
                </a:moveTo>
                <a:lnTo>
                  <a:pt x="8063565" y="0"/>
                </a:lnTo>
                <a:lnTo>
                  <a:pt x="8063565" y="5933329"/>
                </a:lnTo>
                <a:lnTo>
                  <a:pt x="0" y="5933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9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（二）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當日品項排名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9193" y="3647791"/>
            <a:ext cx="15243222" cy="612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使用優勢：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捕捉特徵之間的非線性關係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適應不平衡數據：基於數據的特徵建構</a:t>
            </a:r>
          </a:p>
          <a:p>
            <a:pPr algn="just">
              <a:lnSpc>
                <a:spcPts val="5664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樹，而不僅僅是樣本的數量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解釋性高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易於操作和使用</a:t>
            </a:r>
            <a:r>
              <a:rPr lang="en-US" sz="3200">
                <a:solidFill>
                  <a:srgbClr val="000000"/>
                </a:solidFill>
                <a:latin typeface="源様明朝"/>
                <a:ea typeface="源様明朝"/>
                <a:cs typeface="源様明朝"/>
                <a:sym typeface="源様明朝"/>
              </a:rPr>
              <a:t> 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19085" y="2112804"/>
            <a:ext cx="13239524" cy="7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模型選擇：</a:t>
            </a:r>
            <a:r>
              <a:rPr lang="en-US" b="true" sz="4399">
                <a:solidFill>
                  <a:srgbClr val="19558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Random Forest Regressor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727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7548874" y="8899525"/>
            <a:ext cx="35607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AutoShape 25" id="25"/>
          <p:cNvSpPr/>
          <p:nvPr/>
        </p:nvSpPr>
        <p:spPr>
          <a:xfrm>
            <a:off x="13408333" y="9585599"/>
            <a:ext cx="2113530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2854677" y="6520785"/>
            <a:ext cx="8170935" cy="8197534"/>
            <a:chOff x="0" y="0"/>
            <a:chExt cx="10894581" cy="1093004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0894581" cy="10930045"/>
              <a:chOff x="0" y="0"/>
              <a:chExt cx="2152016" cy="215902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152016" cy="2159021"/>
              </a:xfrm>
              <a:custGeom>
                <a:avLst/>
                <a:gdLst/>
                <a:ahLst/>
                <a:cxnLst/>
                <a:rect r="r" b="b" t="t" l="l"/>
                <a:pathLst>
                  <a:path h="2159021" w="2152016">
                    <a:moveTo>
                      <a:pt x="1076008" y="0"/>
                    </a:moveTo>
                    <a:cubicBezTo>
                      <a:pt x="481745" y="0"/>
                      <a:pt x="0" y="483313"/>
                      <a:pt x="0" y="1079511"/>
                    </a:cubicBezTo>
                    <a:cubicBezTo>
                      <a:pt x="0" y="1675708"/>
                      <a:pt x="481745" y="2159021"/>
                      <a:pt x="1076008" y="2159021"/>
                    </a:cubicBezTo>
                    <a:cubicBezTo>
                      <a:pt x="1670271" y="2159021"/>
                      <a:pt x="2152016" y="1675708"/>
                      <a:pt x="2152016" y="1079511"/>
                    </a:cubicBezTo>
                    <a:cubicBezTo>
                      <a:pt x="2152016" y="483313"/>
                      <a:pt x="1670271" y="0"/>
                      <a:pt x="10760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35000"/>
                    </a:srgbClr>
                  </a:gs>
                  <a:gs pos="100000">
                    <a:srgbClr val="94B9FF">
                      <a:alpha val="35000"/>
                    </a:srgbClr>
                  </a:gs>
                </a:gsLst>
                <a:lin ang="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201751" y="164308"/>
                <a:ext cx="1748513" cy="17923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AutoShape 30" id="30"/>
            <p:cNvSpPr/>
            <p:nvPr/>
          </p:nvSpPr>
          <p:spPr>
            <a:xfrm>
              <a:off x="1651063" y="1180355"/>
              <a:ext cx="8042634" cy="3819423"/>
            </a:xfrm>
            <a:prstGeom prst="line">
              <a:avLst/>
            </a:prstGeom>
            <a:ln cap="flat" w="50800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91089" y="3497549"/>
            <a:ext cx="15243222" cy="255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491089" y="2362995"/>
            <a:ext cx="15243222" cy="647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Ｘ：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blur_name：產品名稱</a:t>
            </a:r>
          </a:p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（有one-hot encoding處理且取唯一值）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invoice_date：日期</a:t>
            </a:r>
          </a:p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（轉換成datetime）</a:t>
            </a:r>
          </a:p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Y: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ranking：某產品在某日期的排名</a:t>
            </a:r>
          </a:p>
          <a:p>
            <a:pPr algn="l">
              <a:lnSpc>
                <a:spcPts val="6496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（依據blur_quantity推得） </a:t>
            </a:r>
          </a:p>
        </p:txBody>
      </p:sp>
      <p:grpSp>
        <p:nvGrpSpPr>
          <p:cNvPr name="Group 36" id="36"/>
          <p:cNvGrpSpPr/>
          <p:nvPr/>
        </p:nvGrpSpPr>
        <p:grpSpPr>
          <a:xfrm rot="5400000">
            <a:off x="-275355" y="1439765"/>
            <a:ext cx="1450342" cy="1160121"/>
            <a:chOff x="0" y="0"/>
            <a:chExt cx="381983" cy="30554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81983" cy="305546"/>
            </a:xfrm>
            <a:custGeom>
              <a:avLst/>
              <a:gdLst/>
              <a:ahLst/>
              <a:cxnLst/>
              <a:rect r="r" b="b" t="t" l="l"/>
              <a:pathLst>
                <a:path h="305546" w="381983">
                  <a:moveTo>
                    <a:pt x="190991" y="0"/>
                  </a:moveTo>
                  <a:lnTo>
                    <a:pt x="381983" y="305546"/>
                  </a:lnTo>
                  <a:lnTo>
                    <a:pt x="0" y="305546"/>
                  </a:lnTo>
                  <a:lnTo>
                    <a:pt x="190991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59685" y="103761"/>
              <a:ext cx="262613" cy="17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9292299" y="3693054"/>
            <a:ext cx="8543666" cy="4012410"/>
          </a:xfrm>
          <a:custGeom>
            <a:avLst/>
            <a:gdLst/>
            <a:ahLst/>
            <a:cxnLst/>
            <a:rect r="r" b="b" t="t" l="l"/>
            <a:pathLst>
              <a:path h="4012410" w="8543666">
                <a:moveTo>
                  <a:pt x="0" y="0"/>
                </a:moveTo>
                <a:lnTo>
                  <a:pt x="8543667" y="0"/>
                </a:lnTo>
                <a:lnTo>
                  <a:pt x="8543667" y="4012410"/>
                </a:lnTo>
                <a:lnTo>
                  <a:pt x="0" y="4012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319085" y="1589930"/>
            <a:ext cx="13239524" cy="7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模型訓練資料：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（二）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當日品項排名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727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7548874" y="8899525"/>
            <a:ext cx="35607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348394" y="937952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995171" y="9379528"/>
            <a:ext cx="374042" cy="3740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-275355" y="1439765"/>
            <a:ext cx="1450342" cy="1160121"/>
            <a:chOff x="0" y="0"/>
            <a:chExt cx="381983" cy="30554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1983" cy="305546"/>
            </a:xfrm>
            <a:custGeom>
              <a:avLst/>
              <a:gdLst/>
              <a:ahLst/>
              <a:cxnLst/>
              <a:rect r="r" b="b" t="t" l="l"/>
              <a:pathLst>
                <a:path h="305546" w="381983">
                  <a:moveTo>
                    <a:pt x="190991" y="0"/>
                  </a:moveTo>
                  <a:lnTo>
                    <a:pt x="381983" y="305546"/>
                  </a:lnTo>
                  <a:lnTo>
                    <a:pt x="0" y="305546"/>
                  </a:lnTo>
                  <a:lnTo>
                    <a:pt x="190991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59685" y="103761"/>
              <a:ext cx="262613" cy="17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7232580" y="1580405"/>
            <a:ext cx="8663325" cy="7198811"/>
          </a:xfrm>
          <a:custGeom>
            <a:avLst/>
            <a:gdLst/>
            <a:ahLst/>
            <a:cxnLst/>
            <a:rect r="r" b="b" t="t" l="l"/>
            <a:pathLst>
              <a:path h="7198811" w="8663325">
                <a:moveTo>
                  <a:pt x="0" y="0"/>
                </a:moveTo>
                <a:lnTo>
                  <a:pt x="8663326" y="0"/>
                </a:lnTo>
                <a:lnTo>
                  <a:pt x="8663326" y="7198811"/>
                </a:lnTo>
                <a:lnTo>
                  <a:pt x="0" y="7198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9085" y="1589930"/>
            <a:ext cx="13239524" cy="7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輸出結果：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76210" y="2216474"/>
            <a:ext cx="15243222" cy="716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invoice_date:：</a:t>
            </a:r>
          </a:p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含</a:t>
            </a: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2023/10/07 - 2023/10/13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blur_name：</a:t>
            </a:r>
          </a:p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該餐廳每個產品名稱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final_ranking：</a:t>
            </a:r>
          </a:p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預測排名</a:t>
            </a:r>
          </a:p>
          <a:p>
            <a:pPr algn="l">
              <a:lnSpc>
                <a:spcPts val="6496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（二）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當日品項排名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727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2854677" y="6520785"/>
            <a:ext cx="8170935" cy="8197534"/>
            <a:chOff x="0" y="0"/>
            <a:chExt cx="10894581" cy="10930045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10894581" cy="10930045"/>
              <a:chOff x="0" y="0"/>
              <a:chExt cx="2152016" cy="2159021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152016" cy="2159021"/>
              </a:xfrm>
              <a:custGeom>
                <a:avLst/>
                <a:gdLst/>
                <a:ahLst/>
                <a:cxnLst/>
                <a:rect r="r" b="b" t="t" l="l"/>
                <a:pathLst>
                  <a:path h="2159021" w="2152016">
                    <a:moveTo>
                      <a:pt x="1076008" y="0"/>
                    </a:moveTo>
                    <a:cubicBezTo>
                      <a:pt x="481745" y="0"/>
                      <a:pt x="0" y="483313"/>
                      <a:pt x="0" y="1079511"/>
                    </a:cubicBezTo>
                    <a:cubicBezTo>
                      <a:pt x="0" y="1675708"/>
                      <a:pt x="481745" y="2159021"/>
                      <a:pt x="1076008" y="2159021"/>
                    </a:cubicBezTo>
                    <a:cubicBezTo>
                      <a:pt x="1670271" y="2159021"/>
                      <a:pt x="2152016" y="1675708"/>
                      <a:pt x="2152016" y="1079511"/>
                    </a:cubicBezTo>
                    <a:cubicBezTo>
                      <a:pt x="2152016" y="483313"/>
                      <a:pt x="1670271" y="0"/>
                      <a:pt x="10760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35000"/>
                    </a:srgbClr>
                  </a:gs>
                  <a:gs pos="100000">
                    <a:srgbClr val="94B9FF">
                      <a:alpha val="35000"/>
                    </a:srgbClr>
                  </a:gs>
                </a:gsLst>
                <a:lin ang="0"/>
              </a:gra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201751" y="164308"/>
                <a:ext cx="1748513" cy="17923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>
              <a:off x="1651063" y="1180355"/>
              <a:ext cx="8042634" cy="3819423"/>
            </a:xfrm>
            <a:prstGeom prst="line">
              <a:avLst/>
            </a:prstGeom>
            <a:ln cap="flat" w="50800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17548874" y="8899525"/>
            <a:ext cx="35607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  <p:sp>
        <p:nvSpPr>
          <p:cNvPr name="AutoShape 43" id="43"/>
          <p:cNvSpPr/>
          <p:nvPr/>
        </p:nvSpPr>
        <p:spPr>
          <a:xfrm>
            <a:off x="15535415" y="9566549"/>
            <a:ext cx="2286999" cy="1905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92695" y="1355507"/>
            <a:ext cx="10573737" cy="7242512"/>
            <a:chOff x="0" y="0"/>
            <a:chExt cx="88998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9988" cy="609600"/>
            </a:xfrm>
            <a:custGeom>
              <a:avLst/>
              <a:gdLst/>
              <a:ahLst/>
              <a:cxnLst/>
              <a:rect r="r" b="b" t="t" l="l"/>
              <a:pathLst>
                <a:path h="609600" w="889988">
                  <a:moveTo>
                    <a:pt x="203200" y="0"/>
                  </a:moveTo>
                  <a:lnTo>
                    <a:pt x="889988" y="0"/>
                  </a:lnTo>
                  <a:lnTo>
                    <a:pt x="68678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8678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307952">
            <a:off x="5848166" y="-515872"/>
            <a:ext cx="518123" cy="11318745"/>
            <a:chOff x="0" y="0"/>
            <a:chExt cx="136460" cy="29810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460" cy="2981069"/>
            </a:xfrm>
            <a:custGeom>
              <a:avLst/>
              <a:gdLst/>
              <a:ahLst/>
              <a:cxnLst/>
              <a:rect r="r" b="b" t="t" l="l"/>
              <a:pathLst>
                <a:path h="2981069" w="136460">
                  <a:moveTo>
                    <a:pt x="0" y="0"/>
                  </a:moveTo>
                  <a:lnTo>
                    <a:pt x="136460" y="0"/>
                  </a:lnTo>
                  <a:lnTo>
                    <a:pt x="136460" y="2981069"/>
                  </a:lnTo>
                  <a:lnTo>
                    <a:pt x="0" y="2981069"/>
                  </a:lnTo>
                  <a:close/>
                </a:path>
              </a:pathLst>
            </a:custGeom>
            <a:solidFill>
              <a:srgbClr val="54A4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6460" cy="3019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824238"/>
            <a:ext cx="3048000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目錄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812523" y="8598019"/>
            <a:ext cx="569320" cy="3922808"/>
            <a:chOff x="0" y="0"/>
            <a:chExt cx="149944" cy="10331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9944" cy="1033167"/>
            </a:xfrm>
            <a:custGeom>
              <a:avLst/>
              <a:gdLst/>
              <a:ahLst/>
              <a:cxnLst/>
              <a:rect r="r" b="b" t="t" l="l"/>
              <a:pathLst>
                <a:path h="1033167" w="149944">
                  <a:moveTo>
                    <a:pt x="0" y="0"/>
                  </a:moveTo>
                  <a:lnTo>
                    <a:pt x="149944" y="0"/>
                  </a:lnTo>
                  <a:lnTo>
                    <a:pt x="149944" y="1033167"/>
                  </a:lnTo>
                  <a:lnTo>
                    <a:pt x="0" y="1033167"/>
                  </a:lnTo>
                  <a:close/>
                </a:path>
              </a:pathLst>
            </a:custGeom>
            <a:solidFill>
              <a:srgbClr val="54A4E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9944" cy="1071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15584" y="678949"/>
            <a:ext cx="267284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01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68466" y="2447423"/>
            <a:ext cx="267284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8088" y="4216351"/>
            <a:ext cx="267284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08142" y="1250732"/>
            <a:ext cx="7260683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地點競爭力定義與模型建立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51666" y="2850239"/>
            <a:ext cx="6260260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早餐店行銷解決方案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35060" y="4618940"/>
            <a:ext cx="6468682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預測</a:t>
            </a:r>
            <a:r>
              <a:rPr lang="en-US" b="true" sz="3699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營收總額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32045" y="5984825"/>
            <a:ext cx="267284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30016" y="6443856"/>
            <a:ext cx="7689602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預測</a:t>
            </a:r>
            <a:r>
              <a:rPr lang="en-US" b="true" sz="3699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品項排名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42403" y="7866182"/>
            <a:ext cx="267284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74056" y="8268771"/>
            <a:ext cx="7489946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預測</a:t>
            </a:r>
            <a:r>
              <a:rPr lang="en-US" b="true" sz="3699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尖峰時段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19477" y="6902969"/>
            <a:ext cx="8170935" cy="8197534"/>
            <a:chOff x="0" y="0"/>
            <a:chExt cx="10894581" cy="1093004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894581" cy="10930045"/>
              <a:chOff x="0" y="0"/>
              <a:chExt cx="2152016" cy="21590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152016" cy="2159021"/>
              </a:xfrm>
              <a:custGeom>
                <a:avLst/>
                <a:gdLst/>
                <a:ahLst/>
                <a:cxnLst/>
                <a:rect r="r" b="b" t="t" l="l"/>
                <a:pathLst>
                  <a:path h="2159021" w="2152016">
                    <a:moveTo>
                      <a:pt x="1076008" y="0"/>
                    </a:moveTo>
                    <a:cubicBezTo>
                      <a:pt x="481745" y="0"/>
                      <a:pt x="0" y="483313"/>
                      <a:pt x="0" y="1079511"/>
                    </a:cubicBezTo>
                    <a:cubicBezTo>
                      <a:pt x="0" y="1675708"/>
                      <a:pt x="481745" y="2159021"/>
                      <a:pt x="1076008" y="2159021"/>
                    </a:cubicBezTo>
                    <a:cubicBezTo>
                      <a:pt x="1670271" y="2159021"/>
                      <a:pt x="2152016" y="1675708"/>
                      <a:pt x="2152016" y="1079511"/>
                    </a:cubicBezTo>
                    <a:cubicBezTo>
                      <a:pt x="2152016" y="483313"/>
                      <a:pt x="1670271" y="0"/>
                      <a:pt x="107600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35000"/>
                    </a:srgbClr>
                  </a:gs>
                  <a:gs pos="100000">
                    <a:srgbClr val="94B9FF">
                      <a:alpha val="35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201751" y="164308"/>
                <a:ext cx="1748513" cy="17923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1651063" y="1180355"/>
              <a:ext cx="8042634" cy="3819423"/>
            </a:xfrm>
            <a:prstGeom prst="line">
              <a:avLst/>
            </a:prstGeom>
            <a:ln cap="flat" w="50800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7" id="7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348394" y="9379528"/>
            <a:ext cx="374042" cy="37404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AutoShape 27" id="27"/>
          <p:cNvSpPr/>
          <p:nvPr/>
        </p:nvSpPr>
        <p:spPr>
          <a:xfrm>
            <a:off x="15722436" y="9566549"/>
            <a:ext cx="4138898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2995171" y="9379528"/>
            <a:ext cx="374042" cy="37404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5400000">
            <a:off x="-275355" y="1439765"/>
            <a:ext cx="1450342" cy="1160121"/>
            <a:chOff x="0" y="0"/>
            <a:chExt cx="381983" cy="30554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81983" cy="305546"/>
            </a:xfrm>
            <a:custGeom>
              <a:avLst/>
              <a:gdLst/>
              <a:ahLst/>
              <a:cxnLst/>
              <a:rect r="r" b="b" t="t" l="l"/>
              <a:pathLst>
                <a:path h="305546" w="381983">
                  <a:moveTo>
                    <a:pt x="190991" y="0"/>
                  </a:moveTo>
                  <a:lnTo>
                    <a:pt x="381983" y="305546"/>
                  </a:lnTo>
                  <a:lnTo>
                    <a:pt x="0" y="305546"/>
                  </a:lnTo>
                  <a:lnTo>
                    <a:pt x="190991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59685" y="103761"/>
              <a:ext cx="262613" cy="17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0317784" y="1580405"/>
            <a:ext cx="6483432" cy="7656248"/>
          </a:xfrm>
          <a:custGeom>
            <a:avLst/>
            <a:gdLst/>
            <a:ahLst/>
            <a:cxnLst/>
            <a:rect r="r" b="b" t="t" l="l"/>
            <a:pathLst>
              <a:path h="7656248" w="6483432">
                <a:moveTo>
                  <a:pt x="0" y="0"/>
                </a:moveTo>
                <a:lnTo>
                  <a:pt x="6483432" y="0"/>
                </a:lnTo>
                <a:lnTo>
                  <a:pt x="6483432" y="7656248"/>
                </a:lnTo>
                <a:lnTo>
                  <a:pt x="0" y="765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98527" y="2744997"/>
            <a:ext cx="6814929" cy="3269012"/>
          </a:xfrm>
          <a:custGeom>
            <a:avLst/>
            <a:gdLst/>
            <a:ahLst/>
            <a:cxnLst/>
            <a:rect r="r" b="b" t="t" l="l"/>
            <a:pathLst>
              <a:path h="3269012" w="6814929">
                <a:moveTo>
                  <a:pt x="0" y="0"/>
                </a:moveTo>
                <a:lnTo>
                  <a:pt x="6814929" y="0"/>
                </a:lnTo>
                <a:lnTo>
                  <a:pt x="6814929" y="3269012"/>
                </a:lnTo>
                <a:lnTo>
                  <a:pt x="0" y="3269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-5400000">
            <a:off x="3746230" y="6063699"/>
            <a:ext cx="888960" cy="789580"/>
            <a:chOff x="0" y="0"/>
            <a:chExt cx="812800" cy="72193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721934"/>
            </a:xfrm>
            <a:custGeom>
              <a:avLst/>
              <a:gdLst/>
              <a:ahLst/>
              <a:cxnLst/>
              <a:rect r="r" b="b" t="t" l="l"/>
              <a:pathLst>
                <a:path h="721934" w="812800">
                  <a:moveTo>
                    <a:pt x="812800" y="36096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18734"/>
                  </a:lnTo>
                  <a:lnTo>
                    <a:pt x="406400" y="518734"/>
                  </a:lnTo>
                  <a:lnTo>
                    <a:pt x="406400" y="721934"/>
                  </a:lnTo>
                  <a:lnTo>
                    <a:pt x="812800" y="360967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65100"/>
              <a:ext cx="711200" cy="353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98527" y="1648985"/>
            <a:ext cx="13239524" cy="65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製作rank搜尋功能：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98527" y="6856129"/>
            <a:ext cx="15243222" cy="3067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496"/>
              </a:lnSpc>
              <a:buAutoNum type="arabicPeriod" startAt="1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取得特定日期的特定品項排名</a:t>
            </a:r>
          </a:p>
          <a:p>
            <a:pPr algn="l">
              <a:lnSpc>
                <a:spcPts val="6496"/>
              </a:lnSpc>
            </a:pPr>
          </a:p>
          <a:p>
            <a:pPr algn="l">
              <a:lnSpc>
                <a:spcPts val="6496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3399426" y="7931474"/>
            <a:ext cx="15243222" cy="142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2. 取得特定日期前n名的排名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grpSp>
        <p:nvGrpSpPr>
          <p:cNvPr name="Group 45" id="45"/>
          <p:cNvGrpSpPr/>
          <p:nvPr/>
        </p:nvGrpSpPr>
        <p:grpSpPr>
          <a:xfrm rot="67748">
            <a:off x="9027832" y="8014401"/>
            <a:ext cx="888960" cy="789580"/>
            <a:chOff x="0" y="0"/>
            <a:chExt cx="812800" cy="72193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721934"/>
            </a:xfrm>
            <a:custGeom>
              <a:avLst/>
              <a:gdLst/>
              <a:ahLst/>
              <a:cxnLst/>
              <a:rect r="r" b="b" t="t" l="l"/>
              <a:pathLst>
                <a:path h="721934" w="812800">
                  <a:moveTo>
                    <a:pt x="812800" y="36096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18734"/>
                  </a:lnTo>
                  <a:lnTo>
                    <a:pt x="406400" y="518734"/>
                  </a:lnTo>
                  <a:lnTo>
                    <a:pt x="406400" y="721934"/>
                  </a:lnTo>
                  <a:lnTo>
                    <a:pt x="812800" y="360967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65100"/>
              <a:ext cx="711200" cy="353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（二）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當日品項排名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727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7548874" y="8899525"/>
            <a:ext cx="35607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17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54677" y="6520785"/>
            <a:ext cx="8170935" cy="8197534"/>
            <a:chOff x="0" y="0"/>
            <a:chExt cx="2152016" cy="2159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2016" cy="2159021"/>
            </a:xfrm>
            <a:custGeom>
              <a:avLst/>
              <a:gdLst/>
              <a:ahLst/>
              <a:cxnLst/>
              <a:rect r="r" b="b" t="t" l="l"/>
              <a:pathLst>
                <a:path h="2159021" w="2152016">
                  <a:moveTo>
                    <a:pt x="1076008" y="0"/>
                  </a:moveTo>
                  <a:cubicBezTo>
                    <a:pt x="481745" y="0"/>
                    <a:pt x="0" y="483313"/>
                    <a:pt x="0" y="1079511"/>
                  </a:cubicBezTo>
                  <a:cubicBezTo>
                    <a:pt x="0" y="1675708"/>
                    <a:pt x="481745" y="2159021"/>
                    <a:pt x="1076008" y="2159021"/>
                  </a:cubicBezTo>
                  <a:cubicBezTo>
                    <a:pt x="1670271" y="2159021"/>
                    <a:pt x="2152016" y="1675708"/>
                    <a:pt x="2152016" y="1079511"/>
                  </a:cubicBezTo>
                  <a:cubicBezTo>
                    <a:pt x="2152016" y="483313"/>
                    <a:pt x="1670271" y="0"/>
                    <a:pt x="10760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35000"/>
                  </a:srgbClr>
                </a:gs>
                <a:gs pos="100000">
                  <a:srgbClr val="94B9FF">
                    <a:alpha val="35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201751" y="164308"/>
              <a:ext cx="1748513" cy="1792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11021037" y="9585599"/>
            <a:ext cx="2387296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1491089" y="3686970"/>
            <a:ext cx="15243222" cy="541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使用優勢：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API 直觀，易於使用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時間序列模型，可捕捉季節性，以因應早餐店營業模式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Robustness 較低（對缺失值或異常值容忍度高）</a:t>
            </a:r>
          </a:p>
          <a:p>
            <a:pPr algn="just" marL="690881" indent="-345440" lvl="1">
              <a:lnSpc>
                <a:spcPts val="5664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支援假日效應（捕捉連假期間的特殊變化）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-276531" y="1963718"/>
            <a:ext cx="1450342" cy="1160121"/>
            <a:chOff x="0" y="0"/>
            <a:chExt cx="381983" cy="30554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1983" cy="305546"/>
            </a:xfrm>
            <a:custGeom>
              <a:avLst/>
              <a:gdLst/>
              <a:ahLst/>
              <a:cxnLst/>
              <a:rect r="r" b="b" t="t" l="l"/>
              <a:pathLst>
                <a:path h="305546" w="381983">
                  <a:moveTo>
                    <a:pt x="190991" y="0"/>
                  </a:moveTo>
                  <a:lnTo>
                    <a:pt x="381983" y="305546"/>
                  </a:lnTo>
                  <a:lnTo>
                    <a:pt x="0" y="305546"/>
                  </a:lnTo>
                  <a:lnTo>
                    <a:pt x="190991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59685" y="103761"/>
              <a:ext cx="262613" cy="17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2763" y="2123407"/>
            <a:ext cx="13239524" cy="7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模型選擇：</a:t>
            </a:r>
            <a:r>
              <a:rPr lang="en-US" b="true" sz="4399">
                <a:solidFill>
                  <a:srgbClr val="19558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Prophet </a:t>
            </a:r>
          </a:p>
        </p:txBody>
      </p:sp>
      <p:sp>
        <p:nvSpPr>
          <p:cNvPr name="AutoShape 37" id="37"/>
          <p:cNvSpPr/>
          <p:nvPr/>
        </p:nvSpPr>
        <p:spPr>
          <a:xfrm>
            <a:off x="14092974" y="7406051"/>
            <a:ext cx="6031976" cy="2864567"/>
          </a:xfrm>
          <a:prstGeom prst="line">
            <a:avLst/>
          </a:prstGeom>
          <a:ln cap="flat" w="38100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（三）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當日尖峰時段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7548874" y="8899525"/>
            <a:ext cx="35607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2990408" y="9350953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564726" y="9350953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646995" y="9370003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3364451" y="9537974"/>
            <a:ext cx="2200275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292763" y="1732882"/>
            <a:ext cx="13239524" cy="7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變數決策：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4092974" y="7406051"/>
            <a:ext cx="5186679" cy="2880949"/>
          </a:xfrm>
          <a:prstGeom prst="line">
            <a:avLst/>
          </a:prstGeom>
          <a:ln cap="flat" w="38100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2854677" y="6520785"/>
            <a:ext cx="8170935" cy="8197534"/>
            <a:chOff x="0" y="0"/>
            <a:chExt cx="2152016" cy="215902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52016" cy="2159021"/>
            </a:xfrm>
            <a:custGeom>
              <a:avLst/>
              <a:gdLst/>
              <a:ahLst/>
              <a:cxnLst/>
              <a:rect r="r" b="b" t="t" l="l"/>
              <a:pathLst>
                <a:path h="2159021" w="2152016">
                  <a:moveTo>
                    <a:pt x="1076008" y="0"/>
                  </a:moveTo>
                  <a:cubicBezTo>
                    <a:pt x="481745" y="0"/>
                    <a:pt x="0" y="483313"/>
                    <a:pt x="0" y="1079511"/>
                  </a:cubicBezTo>
                  <a:cubicBezTo>
                    <a:pt x="0" y="1675708"/>
                    <a:pt x="481745" y="2159021"/>
                    <a:pt x="1076008" y="2159021"/>
                  </a:cubicBezTo>
                  <a:cubicBezTo>
                    <a:pt x="1670271" y="2159021"/>
                    <a:pt x="2152016" y="1675708"/>
                    <a:pt x="2152016" y="1079511"/>
                  </a:cubicBezTo>
                  <a:cubicBezTo>
                    <a:pt x="2152016" y="483313"/>
                    <a:pt x="1670271" y="0"/>
                    <a:pt x="10760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35000"/>
                  </a:srgbClr>
                </a:gs>
                <a:gs pos="100000">
                  <a:srgbClr val="94B9FF">
                    <a:alpha val="35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201751" y="164308"/>
              <a:ext cx="1748513" cy="1792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491089" y="2706974"/>
            <a:ext cx="15243222" cy="470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以</a:t>
            </a:r>
            <a:r>
              <a:rPr lang="en-US" sz="3200" b="true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銷售總額</a:t>
            </a: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作為 Y 值</a:t>
            </a:r>
          </a:p>
          <a:p>
            <a:pPr algn="l" marL="690881" indent="-345440" lvl="1">
              <a:lnSpc>
                <a:spcPts val="6496"/>
              </a:lnSpc>
              <a:buAutoNum type="arabicPeriod" startAt="1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時間（invoice_unix_timestamp)：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季節性資料變化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特殊 / 國定假日</a:t>
            </a:r>
          </a:p>
          <a:p>
            <a:pPr algn="l">
              <a:lnSpc>
                <a:spcPts val="6496"/>
              </a:lnSpc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491089" y="6011291"/>
            <a:ext cx="15243222" cy="3067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寒暑假時間作為外部變項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禁止內用</a:t>
            </a:r>
          </a:p>
          <a:p>
            <a:pPr algn="l" marL="690881" indent="-345440" lvl="1">
              <a:lnSpc>
                <a:spcPts val="6496"/>
              </a:lnSpc>
              <a:buFont typeface="Arial"/>
              <a:buChar char="•"/>
            </a:pPr>
            <a:r>
              <a:rPr lang="en-US" b="true" sz="3200">
                <a:solidFill>
                  <a:srgbClr val="438AC2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自定義季節性</a:t>
            </a: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（以因應店家營業時間）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（三）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當日尖峰時段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7558361" y="8899525"/>
            <a:ext cx="35614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19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2990408" y="9350953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564726" y="9350953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646995" y="9370003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364451" y="9537974"/>
            <a:ext cx="2200275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（三）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當日尖峰時段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099210" y="2788123"/>
            <a:ext cx="11946936" cy="4803407"/>
          </a:xfrm>
          <a:custGeom>
            <a:avLst/>
            <a:gdLst/>
            <a:ahLst/>
            <a:cxnLst/>
            <a:rect r="r" b="b" t="t" l="l"/>
            <a:pathLst>
              <a:path h="4803407" w="11946936">
                <a:moveTo>
                  <a:pt x="0" y="0"/>
                </a:moveTo>
                <a:lnTo>
                  <a:pt x="11946935" y="0"/>
                </a:lnTo>
                <a:lnTo>
                  <a:pt x="11946935" y="4803407"/>
                </a:lnTo>
                <a:lnTo>
                  <a:pt x="0" y="4803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665000" y="5342360"/>
            <a:ext cx="7749959" cy="3238376"/>
          </a:xfrm>
          <a:custGeom>
            <a:avLst/>
            <a:gdLst/>
            <a:ahLst/>
            <a:cxnLst/>
            <a:rect r="r" b="b" t="t" l="l"/>
            <a:pathLst>
              <a:path h="3238376" w="7749959">
                <a:moveTo>
                  <a:pt x="0" y="0"/>
                </a:moveTo>
                <a:lnTo>
                  <a:pt x="7749959" y="0"/>
                </a:lnTo>
                <a:lnTo>
                  <a:pt x="7749959" y="3238376"/>
                </a:lnTo>
                <a:lnTo>
                  <a:pt x="0" y="3238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2763" y="1732882"/>
            <a:ext cx="13239524" cy="7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變數決策：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557915" y="8899525"/>
            <a:ext cx="35703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20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5602826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46995" y="9370003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5976868" y="9585599"/>
            <a:ext cx="3402787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3124910" y="9370003"/>
            <a:ext cx="374042" cy="37404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292763" y="2973674"/>
            <a:ext cx="7607059" cy="5504744"/>
          </a:xfrm>
          <a:custGeom>
            <a:avLst/>
            <a:gdLst/>
            <a:ahLst/>
            <a:cxnLst/>
            <a:rect r="r" b="b" t="t" l="l"/>
            <a:pathLst>
              <a:path h="5504744" w="7607059">
                <a:moveTo>
                  <a:pt x="0" y="0"/>
                </a:moveTo>
                <a:lnTo>
                  <a:pt x="7607058" y="0"/>
                </a:lnTo>
                <a:lnTo>
                  <a:pt x="7607058" y="5504744"/>
                </a:lnTo>
                <a:lnTo>
                  <a:pt x="0" y="550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2763" y="1723357"/>
            <a:ext cx="13239524" cy="7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輸出結果：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78443" y="4853427"/>
            <a:ext cx="6041019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該小時營收額作為 Y 值，結合營業時間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因為資料特性不同 R-Square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月坐落在0.4~0.7之間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108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第二題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（三）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：預測 2023-10-07 ~ 2023-10-13 各店家</a:t>
            </a:r>
            <a:r>
              <a:rPr lang="en-US" b="true" sz="2800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當日尖峰時段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727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7567440" y="8899525"/>
            <a:ext cx="35703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21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-3425051" y="6895943"/>
            <a:ext cx="8170935" cy="8197534"/>
            <a:chOff x="0" y="0"/>
            <a:chExt cx="2152016" cy="215902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152016" cy="2159021"/>
            </a:xfrm>
            <a:custGeom>
              <a:avLst/>
              <a:gdLst/>
              <a:ahLst/>
              <a:cxnLst/>
              <a:rect r="r" b="b" t="t" l="l"/>
              <a:pathLst>
                <a:path h="2159021" w="2152016">
                  <a:moveTo>
                    <a:pt x="1076008" y="0"/>
                  </a:moveTo>
                  <a:cubicBezTo>
                    <a:pt x="481745" y="0"/>
                    <a:pt x="0" y="483313"/>
                    <a:pt x="0" y="1079511"/>
                  </a:cubicBezTo>
                  <a:cubicBezTo>
                    <a:pt x="0" y="1675708"/>
                    <a:pt x="481745" y="2159021"/>
                    <a:pt x="1076008" y="2159021"/>
                  </a:cubicBezTo>
                  <a:cubicBezTo>
                    <a:pt x="1670271" y="2159021"/>
                    <a:pt x="2152016" y="1675708"/>
                    <a:pt x="2152016" y="1079511"/>
                  </a:cubicBezTo>
                  <a:cubicBezTo>
                    <a:pt x="2152016" y="483313"/>
                    <a:pt x="1670271" y="0"/>
                    <a:pt x="10760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35000"/>
                  </a:srgbClr>
                </a:gs>
                <a:gs pos="100000">
                  <a:srgbClr val="94B9FF">
                    <a:alpha val="35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201751" y="164308"/>
              <a:ext cx="1748513" cy="1792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38" id="38"/>
          <p:cNvSpPr/>
          <p:nvPr/>
        </p:nvSpPr>
        <p:spPr>
          <a:xfrm flipV="true">
            <a:off x="0" y="7748943"/>
            <a:ext cx="660417" cy="2538057"/>
          </a:xfrm>
          <a:prstGeom prst="line">
            <a:avLst/>
          </a:prstGeom>
          <a:ln cap="flat" w="38100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1328" y="3668732"/>
            <a:ext cx="17285345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 You for Listening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13437" y="3668732"/>
            <a:ext cx="6861125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Appendix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91089" y="481330"/>
            <a:ext cx="152432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資料來源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02958"/>
            <a:ext cx="16632138" cy="697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人口密度：</a:t>
            </a:r>
          </a:p>
          <a:p>
            <a:pPr algn="l" marL="1209039" indent="-403013" lvl="2">
              <a:lnSpc>
                <a:spcPts val="5039"/>
              </a:lnSpc>
              <a:buFont typeface="Arial"/>
              <a:buChar char="⚬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各區民政局統計資料-每年人口數依性別及年齡分（按里別）</a:t>
            </a:r>
          </a:p>
          <a:p>
            <a:pPr algn="l" marL="1209039" indent="-403013" lvl="2">
              <a:lnSpc>
                <a:spcPts val="5039"/>
              </a:lnSpc>
              <a:buFont typeface="Arial"/>
              <a:buChar char="⚬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村里界圖</a:t>
            </a:r>
            <a:r>
              <a:rPr lang="en-US" b="true" sz="2799" u="sng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  <a:hlinkClick r:id="rId2" tooltip="https://odportal.tw/dataset/fj7-KruT"/>
              </a:rPr>
              <a:t>https://odportal.tw/dataset/Qlzkbzau</a:t>
            </a:r>
          </a:p>
          <a:p>
            <a:pPr algn="l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公車密度：</a:t>
            </a:r>
          </a:p>
          <a:p>
            <a:pPr algn="l" marL="1209039" indent="-403013" lvl="2">
              <a:lnSpc>
                <a:spcPts val="5039"/>
              </a:lnSpc>
              <a:buFont typeface="Arial"/>
              <a:buChar char="⚬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Google Map API 抓取地區內的公車數量</a:t>
            </a:r>
          </a:p>
          <a:p>
            <a:pPr algn="l" marL="1209039" indent="-403013" lvl="2">
              <a:lnSpc>
                <a:spcPts val="5039"/>
              </a:lnSpc>
              <a:buFont typeface="Arial"/>
              <a:buChar char="⚬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村里界圖</a:t>
            </a:r>
            <a:r>
              <a:rPr lang="en-US" b="true" sz="2799" u="sng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  <a:hlinkClick r:id="rId3" tooltip="https://odportal.tw/dataset/fj7-KruT"/>
              </a:rPr>
              <a:t>https://odportal.tw/dataset/Qlzkbzau</a:t>
            </a:r>
          </a:p>
          <a:p>
            <a:pPr algn="l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平均收入：</a:t>
            </a:r>
          </a:p>
          <a:p>
            <a:pPr algn="l" marL="1209039" indent="-403013" lvl="2">
              <a:lnSpc>
                <a:spcPts val="5039"/>
              </a:lnSpc>
              <a:buFont typeface="Arial"/>
              <a:buChar char="⚬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財政部 110年度綜合所得稅申報初步核定統計專冊-表165 綜合所得總額各縣市鄉鎮村里統計分析表</a:t>
            </a:r>
          </a:p>
          <a:p>
            <a:pPr algn="l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早餐店密度：</a:t>
            </a:r>
          </a:p>
          <a:p>
            <a:pPr algn="l" marL="1209039" indent="-403013" lvl="2">
              <a:lnSpc>
                <a:spcPts val="5039"/>
              </a:lnSpc>
              <a:buFont typeface="Arial"/>
              <a:buChar char="⚬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Google Map API 抓取地區類的早餐店＋便利商店數量</a:t>
            </a:r>
          </a:p>
          <a:p>
            <a:pPr algn="l" marL="1209039" indent="-403013" lvl="2">
              <a:lnSpc>
                <a:spcPts val="5039"/>
              </a:lnSpc>
              <a:buFont typeface="Arial"/>
              <a:buChar char="⚬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村里界圖</a:t>
            </a:r>
            <a:r>
              <a:rPr lang="en-US" b="true" sz="2799" u="sng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  <a:hlinkClick r:id="rId4" tooltip="https://odportal.tw/dataset/fj7-KruT"/>
              </a:rPr>
              <a:t>https://odportal.tw/dataset/Qlzkbzau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727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06665" y="9525693"/>
            <a:ext cx="10551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i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91089" y="481330"/>
            <a:ext cx="152432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其他使用模型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28046" y="2347332"/>
            <a:ext cx="10031908" cy="6531228"/>
          </a:xfrm>
          <a:custGeom>
            <a:avLst/>
            <a:gdLst/>
            <a:ahLst/>
            <a:cxnLst/>
            <a:rect r="r" b="b" t="t" l="l"/>
            <a:pathLst>
              <a:path h="6531228" w="10031908">
                <a:moveTo>
                  <a:pt x="0" y="0"/>
                </a:moveTo>
                <a:lnTo>
                  <a:pt x="10031908" y="0"/>
                </a:lnTo>
                <a:lnTo>
                  <a:pt x="10031908" y="6531228"/>
                </a:lnTo>
                <a:lnTo>
                  <a:pt x="0" y="6531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06665" y="9525693"/>
            <a:ext cx="10551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i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36712" y="1620445"/>
            <a:ext cx="14897599" cy="7637855"/>
          </a:xfrm>
          <a:custGeom>
            <a:avLst/>
            <a:gdLst/>
            <a:ahLst/>
            <a:cxnLst/>
            <a:rect r="r" b="b" t="t" l="l"/>
            <a:pathLst>
              <a:path h="7637855" w="14897599">
                <a:moveTo>
                  <a:pt x="0" y="0"/>
                </a:moveTo>
                <a:lnTo>
                  <a:pt x="14897599" y="0"/>
                </a:lnTo>
                <a:lnTo>
                  <a:pt x="14897599" y="7637855"/>
                </a:lnTo>
                <a:lnTo>
                  <a:pt x="0" y="763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1089" y="481330"/>
            <a:ext cx="152432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里競爭力結果分群結果分析（前20筆）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53942" y="9525693"/>
            <a:ext cx="21096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ii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65042" y="9585599"/>
            <a:ext cx="2055495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65042" y="49011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第一題：</a:t>
            </a: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根據提供的數據，建立關於地點競爭力的預測模型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9406" y="2134281"/>
            <a:ext cx="15243222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對於</a:t>
            </a:r>
            <a:r>
              <a:rPr lang="en-US" b="true" sz="36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地點競爭力的預測模型的定義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59747" y="4431062"/>
            <a:ext cx="4565248" cy="2154267"/>
            <a:chOff x="0" y="0"/>
            <a:chExt cx="1202370" cy="56737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02370" cy="567379"/>
            </a:xfrm>
            <a:custGeom>
              <a:avLst/>
              <a:gdLst/>
              <a:ahLst/>
              <a:cxnLst/>
              <a:rect r="r" b="b" t="t" l="l"/>
              <a:pathLst>
                <a:path h="567379" w="1202370">
                  <a:moveTo>
                    <a:pt x="999170" y="0"/>
                  </a:moveTo>
                  <a:lnTo>
                    <a:pt x="0" y="0"/>
                  </a:lnTo>
                  <a:lnTo>
                    <a:pt x="0" y="567379"/>
                  </a:lnTo>
                  <a:lnTo>
                    <a:pt x="999170" y="567379"/>
                  </a:lnTo>
                  <a:lnTo>
                    <a:pt x="1202370" y="283689"/>
                  </a:lnTo>
                  <a:lnTo>
                    <a:pt x="999170" y="0"/>
                  </a:lnTo>
                  <a:close/>
                </a:path>
              </a:pathLst>
            </a:custGeom>
            <a:solidFill>
              <a:srgbClr val="54A4E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1088070" cy="634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市+里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616277" y="4364334"/>
            <a:ext cx="4788211" cy="2287724"/>
            <a:chOff x="0" y="0"/>
            <a:chExt cx="1261093" cy="60252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61093" cy="602528"/>
            </a:xfrm>
            <a:custGeom>
              <a:avLst/>
              <a:gdLst/>
              <a:ahLst/>
              <a:cxnLst/>
              <a:rect r="r" b="b" t="t" l="l"/>
              <a:pathLst>
                <a:path h="602528" w="1261093">
                  <a:moveTo>
                    <a:pt x="0" y="0"/>
                  </a:moveTo>
                  <a:lnTo>
                    <a:pt x="1057893" y="0"/>
                  </a:lnTo>
                  <a:lnTo>
                    <a:pt x="1261093" y="301264"/>
                  </a:lnTo>
                  <a:lnTo>
                    <a:pt x="1057893" y="602528"/>
                  </a:lnTo>
                  <a:lnTo>
                    <a:pt x="0" y="602528"/>
                  </a:lnTo>
                  <a:lnTo>
                    <a:pt x="203200" y="301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8AC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77800" y="-66675"/>
              <a:ext cx="1007093" cy="669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DE59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地點競爭力模型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194939" y="4364334"/>
            <a:ext cx="7266963" cy="2287724"/>
            <a:chOff x="0" y="0"/>
            <a:chExt cx="1913933" cy="60252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13933" cy="602528"/>
            </a:xfrm>
            <a:custGeom>
              <a:avLst/>
              <a:gdLst/>
              <a:ahLst/>
              <a:cxnLst/>
              <a:rect r="r" b="b" t="t" l="l"/>
              <a:pathLst>
                <a:path h="602528" w="1913933">
                  <a:moveTo>
                    <a:pt x="0" y="0"/>
                  </a:moveTo>
                  <a:lnTo>
                    <a:pt x="1710733" y="0"/>
                  </a:lnTo>
                  <a:lnTo>
                    <a:pt x="1913933" y="301264"/>
                  </a:lnTo>
                  <a:lnTo>
                    <a:pt x="1710733" y="602528"/>
                  </a:lnTo>
                  <a:lnTo>
                    <a:pt x="0" y="602528"/>
                  </a:lnTo>
                  <a:lnTo>
                    <a:pt x="203200" y="301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77800" y="-66675"/>
              <a:ext cx="1659933" cy="669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在Input開設早餐店會有的粗估利潤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179406" y="3577793"/>
            <a:ext cx="3035710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Input: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46790" y="3663294"/>
            <a:ext cx="3035710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Output: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637873" y="8899525"/>
            <a:ext cx="17807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67374" y="1870574"/>
            <a:ext cx="13753252" cy="7387726"/>
          </a:xfrm>
          <a:custGeom>
            <a:avLst/>
            <a:gdLst/>
            <a:ahLst/>
            <a:cxnLst/>
            <a:rect r="r" b="b" t="t" l="l"/>
            <a:pathLst>
              <a:path h="7387726" w="13753252">
                <a:moveTo>
                  <a:pt x="0" y="0"/>
                </a:moveTo>
                <a:lnTo>
                  <a:pt x="13753252" y="0"/>
                </a:lnTo>
                <a:lnTo>
                  <a:pt x="13753252" y="7387726"/>
                </a:lnTo>
                <a:lnTo>
                  <a:pt x="0" y="738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1089" y="481330"/>
            <a:ext cx="152432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里競爭力結果分群結果分析（後20筆）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01220" y="9525693"/>
            <a:ext cx="31640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iii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91089" y="481330"/>
            <a:ext cx="152432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Ｋ-means分群結果分析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6099" y="3433508"/>
            <a:ext cx="8626989" cy="5824792"/>
          </a:xfrm>
          <a:custGeom>
            <a:avLst/>
            <a:gdLst/>
            <a:ahLst/>
            <a:cxnLst/>
            <a:rect r="r" b="b" t="t" l="l"/>
            <a:pathLst>
              <a:path h="5824792" w="8626989">
                <a:moveTo>
                  <a:pt x="0" y="0"/>
                </a:moveTo>
                <a:lnTo>
                  <a:pt x="8626988" y="0"/>
                </a:lnTo>
                <a:lnTo>
                  <a:pt x="8626988" y="5824792"/>
                </a:lnTo>
                <a:lnTo>
                  <a:pt x="0" y="5824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15009" y="3455139"/>
            <a:ext cx="7944415" cy="5268105"/>
          </a:xfrm>
          <a:custGeom>
            <a:avLst/>
            <a:gdLst/>
            <a:ahLst/>
            <a:cxnLst/>
            <a:rect r="r" b="b" t="t" l="l"/>
            <a:pathLst>
              <a:path h="5268105" w="7944415">
                <a:moveTo>
                  <a:pt x="0" y="0"/>
                </a:moveTo>
                <a:lnTo>
                  <a:pt x="7944415" y="0"/>
                </a:lnTo>
                <a:lnTo>
                  <a:pt x="7944415" y="5268105"/>
                </a:lnTo>
                <a:lnTo>
                  <a:pt x="0" y="5268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94792" y="1999274"/>
            <a:ext cx="5749826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03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Group People和Cluster關係：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48498" y="9525693"/>
            <a:ext cx="42185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iiii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32342" y="1999274"/>
            <a:ext cx="5371356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2. Net Amount 和Cluster關係：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91089" y="481330"/>
            <a:ext cx="152432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Ｋ-means分群結果分析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3799" y="3324255"/>
            <a:ext cx="7891588" cy="5529872"/>
          </a:xfrm>
          <a:custGeom>
            <a:avLst/>
            <a:gdLst/>
            <a:ahLst/>
            <a:cxnLst/>
            <a:rect r="r" b="b" t="t" l="l"/>
            <a:pathLst>
              <a:path h="5529872" w="7891588">
                <a:moveTo>
                  <a:pt x="0" y="0"/>
                </a:moveTo>
                <a:lnTo>
                  <a:pt x="7891588" y="0"/>
                </a:lnTo>
                <a:lnTo>
                  <a:pt x="7891588" y="5529872"/>
                </a:lnTo>
                <a:lnTo>
                  <a:pt x="0" y="5529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79199" y="3324255"/>
            <a:ext cx="8280225" cy="5368754"/>
          </a:xfrm>
          <a:custGeom>
            <a:avLst/>
            <a:gdLst/>
            <a:ahLst/>
            <a:cxnLst/>
            <a:rect r="r" b="b" t="t" l="l"/>
            <a:pathLst>
              <a:path h="5368754" w="8280225">
                <a:moveTo>
                  <a:pt x="0" y="0"/>
                </a:moveTo>
                <a:lnTo>
                  <a:pt x="8280225" y="0"/>
                </a:lnTo>
                <a:lnTo>
                  <a:pt x="8280225" y="5368754"/>
                </a:lnTo>
                <a:lnTo>
                  <a:pt x="0" y="5368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5593" y="2211682"/>
            <a:ext cx="7327999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3. Customer Service Type 和Cluster關係：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18893" y="9525693"/>
            <a:ext cx="28106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iv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32342" y="2211682"/>
            <a:ext cx="6037064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4.  Platform Types 和Cluster關係：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91089" y="481330"/>
            <a:ext cx="152432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Ｋ-means分群結果分析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37408" y="2228426"/>
            <a:ext cx="9696903" cy="6599475"/>
          </a:xfrm>
          <a:custGeom>
            <a:avLst/>
            <a:gdLst/>
            <a:ahLst/>
            <a:cxnLst/>
            <a:rect r="r" b="b" t="t" l="l"/>
            <a:pathLst>
              <a:path h="6599475" w="9696903">
                <a:moveTo>
                  <a:pt x="0" y="0"/>
                </a:moveTo>
                <a:lnTo>
                  <a:pt x="9696903" y="0"/>
                </a:lnTo>
                <a:lnTo>
                  <a:pt x="9696903" y="6599475"/>
                </a:lnTo>
                <a:lnTo>
                  <a:pt x="0" y="6599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75593" y="2211682"/>
            <a:ext cx="5240982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5. Order Type 和Cluster關係：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71616" y="9525693"/>
            <a:ext cx="17561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v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65042" y="9585599"/>
            <a:ext cx="2055495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65042" y="450996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第一題：</a:t>
            </a: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根據提供的數據，建立關於地點競爭力的預測模型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9942" y="1686450"/>
            <a:ext cx="1524322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以預估利潤定義地點競爭力</a:t>
            </a:r>
          </a:p>
        </p:txBody>
      </p:sp>
      <p:grpSp>
        <p:nvGrpSpPr>
          <p:cNvPr name="Group 32" id="32"/>
          <p:cNvGrpSpPr/>
          <p:nvPr/>
        </p:nvGrpSpPr>
        <p:grpSpPr>
          <a:xfrm rot="-10800000">
            <a:off x="1604116" y="4933504"/>
            <a:ext cx="6445724" cy="2218954"/>
            <a:chOff x="0" y="0"/>
            <a:chExt cx="1770795" cy="6096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70795" cy="609600"/>
            </a:xfrm>
            <a:custGeom>
              <a:avLst/>
              <a:gdLst/>
              <a:ahLst/>
              <a:cxnLst/>
              <a:rect r="r" b="b" t="t" l="l"/>
              <a:pathLst>
                <a:path h="609600" w="1770795">
                  <a:moveTo>
                    <a:pt x="203200" y="0"/>
                  </a:moveTo>
                  <a:lnTo>
                    <a:pt x="1567595" y="0"/>
                  </a:lnTo>
                  <a:lnTo>
                    <a:pt x="1770795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DADAD">
                <a:alpha val="3098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27000" y="-38100"/>
              <a:ext cx="1516795" cy="647700"/>
            </a:xfrm>
            <a:prstGeom prst="rect">
              <a:avLst/>
            </a:prstGeom>
          </p:spPr>
          <p:txBody>
            <a:bodyPr anchor="ctr" rtlCol="false" tIns="44685" lIns="44685" bIns="44685" rIns="44685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04116" y="3036336"/>
            <a:ext cx="7038878" cy="1899831"/>
            <a:chOff x="0" y="0"/>
            <a:chExt cx="2232368" cy="60252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32368" cy="602528"/>
            </a:xfrm>
            <a:custGeom>
              <a:avLst/>
              <a:gdLst/>
              <a:ahLst/>
              <a:cxnLst/>
              <a:rect r="r" b="b" t="t" l="l"/>
              <a:pathLst>
                <a:path h="602528" w="2232368">
                  <a:moveTo>
                    <a:pt x="0" y="0"/>
                  </a:moveTo>
                  <a:lnTo>
                    <a:pt x="2029168" y="0"/>
                  </a:lnTo>
                  <a:lnTo>
                    <a:pt x="2232368" y="301264"/>
                  </a:lnTo>
                  <a:lnTo>
                    <a:pt x="2029168" y="602528"/>
                  </a:lnTo>
                  <a:lnTo>
                    <a:pt x="0" y="602528"/>
                  </a:lnTo>
                  <a:lnTo>
                    <a:pt x="203200" y="301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77800" y="-66675"/>
              <a:ext cx="1978368" cy="669203"/>
            </a:xfrm>
            <a:prstGeom prst="rect">
              <a:avLst/>
            </a:prstGeom>
          </p:spPr>
          <p:txBody>
            <a:bodyPr anchor="ctr" rtlCol="false" tIns="44685" lIns="44685" bIns="44685" rIns="44685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早餐店的粗估利潤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540476" y="2509410"/>
            <a:ext cx="4607465" cy="43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sz="261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Output: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03554" y="6602326"/>
            <a:ext cx="7639440" cy="2029664"/>
            <a:chOff x="0" y="0"/>
            <a:chExt cx="10185920" cy="2706219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1176"/>
              <a:ext cx="4484676" cy="2705043"/>
              <a:chOff x="0" y="0"/>
              <a:chExt cx="812800" cy="4902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490260"/>
              </a:xfrm>
              <a:custGeom>
                <a:avLst/>
                <a:gdLst/>
                <a:ahLst/>
                <a:cxnLst/>
                <a:rect r="r" b="b" t="t" l="l"/>
                <a:pathLst>
                  <a:path h="490260" w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362320"/>
                    </a:lnTo>
                    <a:cubicBezTo>
                      <a:pt x="812800" y="396252"/>
                      <a:pt x="799321" y="428794"/>
                      <a:pt x="775327" y="452787"/>
                    </a:cubicBezTo>
                    <a:cubicBezTo>
                      <a:pt x="751333" y="476781"/>
                      <a:pt x="718791" y="490260"/>
                      <a:pt x="684859" y="490260"/>
                    </a:cubicBezTo>
                    <a:lnTo>
                      <a:pt x="127941" y="490260"/>
                    </a:lnTo>
                    <a:cubicBezTo>
                      <a:pt x="94009" y="490260"/>
                      <a:pt x="61467" y="476781"/>
                      <a:pt x="37473" y="452787"/>
                    </a:cubicBezTo>
                    <a:cubicBezTo>
                      <a:pt x="13479" y="428794"/>
                      <a:pt x="0" y="396252"/>
                      <a:pt x="0" y="362320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195584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66675"/>
                <a:ext cx="812800" cy="5569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  <a:r>
                  <a:rPr lang="en-US" b="true" sz="2799">
                    <a:solidFill>
                      <a:srgbClr val="FFFFFF"/>
                    </a:solidFill>
                    <a:latin typeface="源様明朝 Bold"/>
                    <a:ea typeface="源様明朝 Bold"/>
                    <a:cs typeface="源様明朝 Bold"/>
                    <a:sym typeface="源様明朝 Bold"/>
                  </a:rPr>
                  <a:t>預估收入</a:t>
                </a: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5701243" y="0"/>
              <a:ext cx="4484676" cy="2705043"/>
              <a:chOff x="0" y="0"/>
              <a:chExt cx="812800" cy="4902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490260"/>
              </a:xfrm>
              <a:custGeom>
                <a:avLst/>
                <a:gdLst/>
                <a:ahLst/>
                <a:cxnLst/>
                <a:rect r="r" b="b" t="t" l="l"/>
                <a:pathLst>
                  <a:path h="490260" w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362320"/>
                    </a:lnTo>
                    <a:cubicBezTo>
                      <a:pt x="812800" y="396252"/>
                      <a:pt x="799321" y="428794"/>
                      <a:pt x="775327" y="452787"/>
                    </a:cubicBezTo>
                    <a:cubicBezTo>
                      <a:pt x="751333" y="476781"/>
                      <a:pt x="718791" y="490260"/>
                      <a:pt x="684859" y="490260"/>
                    </a:cubicBezTo>
                    <a:lnTo>
                      <a:pt x="127941" y="490260"/>
                    </a:lnTo>
                    <a:cubicBezTo>
                      <a:pt x="94009" y="490260"/>
                      <a:pt x="61467" y="476781"/>
                      <a:pt x="37473" y="452787"/>
                    </a:cubicBezTo>
                    <a:cubicBezTo>
                      <a:pt x="13479" y="428794"/>
                      <a:pt x="0" y="396252"/>
                      <a:pt x="0" y="362320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195584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66675"/>
                <a:ext cx="812800" cy="5569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  <a:r>
                  <a:rPr lang="en-US" b="true" sz="2799">
                    <a:solidFill>
                      <a:srgbClr val="FFFFFF"/>
                    </a:solidFill>
                    <a:latin typeface="源様明朝 Bold"/>
                    <a:ea typeface="源様明朝 Bold"/>
                    <a:cs typeface="源様明朝 Bold"/>
                    <a:sym typeface="源様明朝 Bold"/>
                  </a:rPr>
                  <a:t>預估成本</a:t>
                </a: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2930719" y="943751"/>
              <a:ext cx="4469310" cy="750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89"/>
                </a:lnSpc>
              </a:pPr>
              <a:r>
                <a:rPr lang="en-US" sz="3421">
                  <a:solidFill>
                    <a:srgbClr val="000000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ㄧ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8486653" y="4401403"/>
            <a:ext cx="9444874" cy="187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56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營業以營利為目的，好的地點自然會帶來高利潤。</a:t>
            </a:r>
          </a:p>
          <a:p>
            <a:pPr algn="ctr">
              <a:lnSpc>
                <a:spcPts val="3999"/>
              </a:lnSpc>
            </a:pPr>
            <a:r>
              <a:rPr lang="en-US" sz="2856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而利潤由收入和成本組成，因此我們將地點競爭力定義為</a:t>
            </a:r>
          </a:p>
          <a:p>
            <a:pPr algn="ctr">
              <a:lnSpc>
                <a:spcPts val="3999"/>
              </a:lnSpc>
            </a:pPr>
            <a:r>
              <a:rPr lang="en-US" sz="2856" b="true">
                <a:solidFill>
                  <a:srgbClr val="54A4E4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「早餐店因地點變化對預期收入減去預期成本的變化量」</a:t>
            </a:r>
          </a:p>
          <a:p>
            <a:pPr algn="ctr">
              <a:lnSpc>
                <a:spcPts val="2856"/>
              </a:lnSpc>
              <a:spcBef>
                <a:spcPct val="0"/>
              </a:spcBef>
            </a:pPr>
          </a:p>
        </p:txBody>
      </p:sp>
      <p:grpSp>
        <p:nvGrpSpPr>
          <p:cNvPr name="Group 48" id="48"/>
          <p:cNvGrpSpPr/>
          <p:nvPr/>
        </p:nvGrpSpPr>
        <p:grpSpPr>
          <a:xfrm rot="0">
            <a:off x="12854677" y="6520785"/>
            <a:ext cx="8170935" cy="8197534"/>
            <a:chOff x="0" y="0"/>
            <a:chExt cx="2152016" cy="215902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152016" cy="2159021"/>
            </a:xfrm>
            <a:custGeom>
              <a:avLst/>
              <a:gdLst/>
              <a:ahLst/>
              <a:cxnLst/>
              <a:rect r="r" b="b" t="t" l="l"/>
              <a:pathLst>
                <a:path h="2159021" w="2152016">
                  <a:moveTo>
                    <a:pt x="1076008" y="0"/>
                  </a:moveTo>
                  <a:cubicBezTo>
                    <a:pt x="481745" y="0"/>
                    <a:pt x="0" y="483313"/>
                    <a:pt x="0" y="1079511"/>
                  </a:cubicBezTo>
                  <a:cubicBezTo>
                    <a:pt x="0" y="1675708"/>
                    <a:pt x="481745" y="2159021"/>
                    <a:pt x="1076008" y="2159021"/>
                  </a:cubicBezTo>
                  <a:cubicBezTo>
                    <a:pt x="1670271" y="2159021"/>
                    <a:pt x="2152016" y="1675708"/>
                    <a:pt x="2152016" y="1079511"/>
                  </a:cubicBezTo>
                  <a:cubicBezTo>
                    <a:pt x="2152016" y="483313"/>
                    <a:pt x="1670271" y="0"/>
                    <a:pt x="10760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35000"/>
                  </a:srgbClr>
                </a:gs>
                <a:gs pos="100000">
                  <a:srgbClr val="94B9FF">
                    <a:alpha val="35000"/>
                  </a:srgbClr>
                </a:gs>
              </a:gsLst>
              <a:lin ang="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201751" y="164308"/>
              <a:ext cx="1748513" cy="1792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51" id="51"/>
          <p:cNvSpPr/>
          <p:nvPr/>
        </p:nvSpPr>
        <p:spPr>
          <a:xfrm>
            <a:off x="14092974" y="7406051"/>
            <a:ext cx="6031976" cy="2864567"/>
          </a:xfrm>
          <a:prstGeom prst="line">
            <a:avLst/>
          </a:prstGeom>
          <a:ln cap="flat" w="38100">
            <a:gradFill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17637426" y="8899525"/>
            <a:ext cx="1789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3107559" y="9585599"/>
            <a:ext cx="2390801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82609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第一題：</a:t>
            </a: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根據提供的數據，建立關於地點競爭力的預測模型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9942" y="1580405"/>
            <a:ext cx="1524322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拆解因地點而改變利潤的因素，選擇合適的資料進而分析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2990812" y="2557035"/>
            <a:ext cx="1368187" cy="6014668"/>
            <a:chOff x="0" y="0"/>
            <a:chExt cx="464034" cy="203993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64034" cy="2039935"/>
            </a:xfrm>
            <a:custGeom>
              <a:avLst/>
              <a:gdLst/>
              <a:ahLst/>
              <a:cxnLst/>
              <a:rect r="r" b="b" t="t" l="l"/>
              <a:pathLst>
                <a:path h="2039935" w="464034">
                  <a:moveTo>
                    <a:pt x="0" y="0"/>
                  </a:moveTo>
                  <a:lnTo>
                    <a:pt x="464034" y="0"/>
                  </a:lnTo>
                  <a:lnTo>
                    <a:pt x="464034" y="2039935"/>
                  </a:lnTo>
                  <a:lnTo>
                    <a:pt x="0" y="2039935"/>
                  </a:lnTo>
                  <a:close/>
                </a:path>
              </a:pathLst>
            </a:custGeom>
            <a:solidFill>
              <a:srgbClr val="438AC2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464034" cy="2116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FDE59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地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FDE59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點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FDE59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競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FDE59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爭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FDE59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力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b="true">
                  <a:solidFill>
                    <a:srgbClr val="FFDE59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模</a:t>
              </a:r>
            </a:p>
            <a:p>
              <a:pPr algn="ctr">
                <a:lnSpc>
                  <a:spcPts val="5040"/>
                </a:lnSpc>
              </a:pPr>
              <a:r>
                <a:rPr lang="en-US" b="true" sz="3600">
                  <a:solidFill>
                    <a:srgbClr val="FFDE59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型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673663" y="2557035"/>
            <a:ext cx="3306343" cy="4467732"/>
            <a:chOff x="0" y="0"/>
            <a:chExt cx="812800" cy="109830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1098305"/>
            </a:xfrm>
            <a:custGeom>
              <a:avLst/>
              <a:gdLst/>
              <a:ahLst/>
              <a:cxnLst/>
              <a:rect r="r" b="b" t="t" l="l"/>
              <a:pathLst>
                <a:path h="10983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98305"/>
                  </a:lnTo>
                  <a:lnTo>
                    <a:pt x="0" y="1098305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12800" cy="1136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673663" y="7196217"/>
            <a:ext cx="3306343" cy="1375486"/>
            <a:chOff x="0" y="0"/>
            <a:chExt cx="812800" cy="33813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338136"/>
            </a:xfrm>
            <a:custGeom>
              <a:avLst/>
              <a:gdLst/>
              <a:ahLst/>
              <a:cxnLst/>
              <a:rect r="r" b="b" t="t" l="l"/>
              <a:pathLst>
                <a:path h="33813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8136"/>
                  </a:lnTo>
                  <a:lnTo>
                    <a:pt x="0" y="338136"/>
                  </a:lnTo>
                  <a:close/>
                </a:path>
              </a:pathLst>
            </a:custGeom>
            <a:solidFill>
              <a:srgbClr val="195584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812800" cy="376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296354" y="2557035"/>
            <a:ext cx="3455394" cy="2061825"/>
            <a:chOff x="0" y="0"/>
            <a:chExt cx="849441" cy="50685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49441" cy="506860"/>
            </a:xfrm>
            <a:custGeom>
              <a:avLst/>
              <a:gdLst/>
              <a:ahLst/>
              <a:cxnLst/>
              <a:rect r="r" b="b" t="t" l="l"/>
              <a:pathLst>
                <a:path h="506860" w="849441">
                  <a:moveTo>
                    <a:pt x="0" y="0"/>
                  </a:moveTo>
                  <a:lnTo>
                    <a:pt x="849441" y="0"/>
                  </a:lnTo>
                  <a:lnTo>
                    <a:pt x="849441" y="506860"/>
                  </a:lnTo>
                  <a:lnTo>
                    <a:pt x="0" y="506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5584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849441" cy="573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人流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296354" y="4714110"/>
            <a:ext cx="3455394" cy="1146962"/>
            <a:chOff x="0" y="0"/>
            <a:chExt cx="849441" cy="28195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49441" cy="281958"/>
            </a:xfrm>
            <a:custGeom>
              <a:avLst/>
              <a:gdLst/>
              <a:ahLst/>
              <a:cxnLst/>
              <a:rect r="r" b="b" t="t" l="l"/>
              <a:pathLst>
                <a:path h="281958" w="849441">
                  <a:moveTo>
                    <a:pt x="0" y="0"/>
                  </a:moveTo>
                  <a:lnTo>
                    <a:pt x="849441" y="0"/>
                  </a:lnTo>
                  <a:lnTo>
                    <a:pt x="849441" y="281958"/>
                  </a:lnTo>
                  <a:lnTo>
                    <a:pt x="0" y="281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5584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66675"/>
              <a:ext cx="849441" cy="34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個人消費額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8296354" y="5956322"/>
            <a:ext cx="3455394" cy="1146962"/>
            <a:chOff x="0" y="0"/>
            <a:chExt cx="849441" cy="28195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49441" cy="281958"/>
            </a:xfrm>
            <a:custGeom>
              <a:avLst/>
              <a:gdLst/>
              <a:ahLst/>
              <a:cxnLst/>
              <a:rect r="r" b="b" t="t" l="l"/>
              <a:pathLst>
                <a:path h="281958" w="849441">
                  <a:moveTo>
                    <a:pt x="0" y="0"/>
                  </a:moveTo>
                  <a:lnTo>
                    <a:pt x="849441" y="0"/>
                  </a:lnTo>
                  <a:lnTo>
                    <a:pt x="849441" y="281958"/>
                  </a:lnTo>
                  <a:lnTo>
                    <a:pt x="0" y="281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5584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66675"/>
              <a:ext cx="849441" cy="34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競爭者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296354" y="7196217"/>
            <a:ext cx="7000833" cy="1375486"/>
            <a:chOff x="0" y="0"/>
            <a:chExt cx="1721018" cy="33813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721018" cy="338136"/>
            </a:xfrm>
            <a:custGeom>
              <a:avLst/>
              <a:gdLst/>
              <a:ahLst/>
              <a:cxnLst/>
              <a:rect r="r" b="b" t="t" l="l"/>
              <a:pathLst>
                <a:path h="338136" w="1721018">
                  <a:moveTo>
                    <a:pt x="0" y="0"/>
                  </a:moveTo>
                  <a:lnTo>
                    <a:pt x="1721018" y="0"/>
                  </a:lnTo>
                  <a:lnTo>
                    <a:pt x="1721018" y="338136"/>
                  </a:lnTo>
                  <a:lnTo>
                    <a:pt x="0" y="338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5584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66675"/>
              <a:ext cx="1721018" cy="404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租金 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841793" y="2557035"/>
            <a:ext cx="3455394" cy="999439"/>
            <a:chOff x="0" y="0"/>
            <a:chExt cx="849441" cy="24569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49441" cy="245693"/>
            </a:xfrm>
            <a:custGeom>
              <a:avLst/>
              <a:gdLst/>
              <a:ahLst/>
              <a:cxnLst/>
              <a:rect r="r" b="b" t="t" l="l"/>
              <a:pathLst>
                <a:path h="245693" w="849441">
                  <a:moveTo>
                    <a:pt x="0" y="0"/>
                  </a:moveTo>
                  <a:lnTo>
                    <a:pt x="849441" y="0"/>
                  </a:lnTo>
                  <a:lnTo>
                    <a:pt x="849441" y="245693"/>
                  </a:lnTo>
                  <a:lnTo>
                    <a:pt x="0" y="24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5584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849441" cy="302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000000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人口密度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1841793" y="3623146"/>
            <a:ext cx="3455394" cy="999439"/>
            <a:chOff x="0" y="0"/>
            <a:chExt cx="849441" cy="24569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49441" cy="245693"/>
            </a:xfrm>
            <a:custGeom>
              <a:avLst/>
              <a:gdLst/>
              <a:ahLst/>
              <a:cxnLst/>
              <a:rect r="r" b="b" t="t" l="l"/>
              <a:pathLst>
                <a:path h="245693" w="849441">
                  <a:moveTo>
                    <a:pt x="0" y="0"/>
                  </a:moveTo>
                  <a:lnTo>
                    <a:pt x="849441" y="0"/>
                  </a:lnTo>
                  <a:lnTo>
                    <a:pt x="849441" y="245693"/>
                  </a:lnTo>
                  <a:lnTo>
                    <a:pt x="0" y="24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5584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849441" cy="302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000000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易達性（公車密度）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1841793" y="4692217"/>
            <a:ext cx="3455394" cy="1168855"/>
            <a:chOff x="0" y="0"/>
            <a:chExt cx="849441" cy="28734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49441" cy="287340"/>
            </a:xfrm>
            <a:custGeom>
              <a:avLst/>
              <a:gdLst/>
              <a:ahLst/>
              <a:cxnLst/>
              <a:rect r="r" b="b" t="t" l="l"/>
              <a:pathLst>
                <a:path h="287340" w="849441">
                  <a:moveTo>
                    <a:pt x="0" y="0"/>
                  </a:moveTo>
                  <a:lnTo>
                    <a:pt x="849441" y="0"/>
                  </a:lnTo>
                  <a:lnTo>
                    <a:pt x="849441" y="287340"/>
                  </a:lnTo>
                  <a:lnTo>
                    <a:pt x="0" y="2873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5584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57150"/>
              <a:ext cx="849441" cy="344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000000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收入中位數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1841793" y="5969054"/>
            <a:ext cx="3455394" cy="1134230"/>
            <a:chOff x="0" y="0"/>
            <a:chExt cx="849441" cy="278828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49441" cy="278828"/>
            </a:xfrm>
            <a:custGeom>
              <a:avLst/>
              <a:gdLst/>
              <a:ahLst/>
              <a:cxnLst/>
              <a:rect r="r" b="b" t="t" l="l"/>
              <a:pathLst>
                <a:path h="278828" w="849441">
                  <a:moveTo>
                    <a:pt x="0" y="0"/>
                  </a:moveTo>
                  <a:lnTo>
                    <a:pt x="849441" y="0"/>
                  </a:lnTo>
                  <a:lnTo>
                    <a:pt x="849441" y="278828"/>
                  </a:lnTo>
                  <a:lnTo>
                    <a:pt x="0" y="278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5584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57150"/>
              <a:ext cx="849441" cy="33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000000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早餐店密度</a:t>
              </a: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6061912" y="3418862"/>
            <a:ext cx="529845" cy="253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預估收入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976382" y="7605195"/>
            <a:ext cx="270090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預估成本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2990812" y="8781253"/>
            <a:ext cx="1068550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資料來源：政府公開資料、Google Map API（早餐店＋便利商店/公車站數），詳見附錄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7637426" y="8899525"/>
            <a:ext cx="1789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3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5869057" y="9585599"/>
            <a:ext cx="2390641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885846" y="3428533"/>
            <a:ext cx="15086395" cy="5707212"/>
          </a:xfrm>
          <a:custGeom>
            <a:avLst/>
            <a:gdLst/>
            <a:ahLst/>
            <a:cxnLst/>
            <a:rect r="r" b="b" t="t" l="l"/>
            <a:pathLst>
              <a:path h="5707212" w="15086395">
                <a:moveTo>
                  <a:pt x="0" y="0"/>
                </a:moveTo>
                <a:lnTo>
                  <a:pt x="15086395" y="0"/>
                </a:lnTo>
                <a:lnTo>
                  <a:pt x="15086395" y="5707212"/>
                </a:lnTo>
                <a:lnTo>
                  <a:pt x="0" y="5707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9" r="0" b="-2559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65042" y="49011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第一題：</a:t>
            </a:r>
            <a:r>
              <a:rPr lang="en-US" b="true" sz="28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根據提供的數據，建立關於地點競爭力的預測模型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48781" y="2727493"/>
            <a:ext cx="3035710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Input: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18722" y="2727493"/>
            <a:ext cx="3035710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Output: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55021" y="4018046"/>
            <a:ext cx="457200" cy="445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早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餐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店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地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址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資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料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22030" y="4018046"/>
            <a:ext cx="457200" cy="445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DE59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地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DE59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點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DE59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競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DE59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爭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DE59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力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DE59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DE59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型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766580" y="3628558"/>
            <a:ext cx="2092375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Train: 32筆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984490" y="6653698"/>
            <a:ext cx="2113039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Test: 8筆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60991" y="3564656"/>
            <a:ext cx="810964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Test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381470" y="4317215"/>
            <a:ext cx="3109808" cy="120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Feature: 人口密度、</a:t>
            </a:r>
          </a:p>
          <a:p>
            <a:pPr algn="ctr">
              <a:lnSpc>
                <a:spcPts val="3150"/>
              </a:lnSpc>
            </a:pPr>
            <a:r>
              <a:rPr lang="en-US" sz="225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公車密度、收入中位數、早餐店密度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441106" y="5679290"/>
            <a:ext cx="2862594" cy="400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Ｌabel: 已知收入分類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441106" y="7297588"/>
            <a:ext cx="2862594" cy="120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 b="true">
                <a:solidFill>
                  <a:srgbClr val="FFFFFF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Feature: 人口密度、公車密度、收入中位數、早餐店密度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296413" y="4379996"/>
            <a:ext cx="560636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DE59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預期收入分類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241545" y="4189496"/>
            <a:ext cx="560636" cy="445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DE59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標準化預期收入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378051" y="3564656"/>
            <a:ext cx="3035710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Standard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65042" y="1396151"/>
            <a:ext cx="16950903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將各項影響收入因素進行分類模型預測，以獲得預期收入分類，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而收入分類是各家早餐店的平均日收入以分位數分 3 類，後再進行等距標準化以進行後續分析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637873" y="8899525"/>
            <a:ext cx="17807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4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5872402" y="9585599"/>
            <a:ext cx="2387296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-10800000">
            <a:off x="6430276" y="7503217"/>
            <a:ext cx="5682603" cy="1519226"/>
            <a:chOff x="0" y="0"/>
            <a:chExt cx="1496653" cy="40012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96653" cy="400125"/>
            </a:xfrm>
            <a:custGeom>
              <a:avLst/>
              <a:gdLst/>
              <a:ahLst/>
              <a:cxnLst/>
              <a:rect r="r" b="b" t="t" l="l"/>
              <a:pathLst>
                <a:path h="400125" w="1496653">
                  <a:moveTo>
                    <a:pt x="203200" y="0"/>
                  </a:moveTo>
                  <a:lnTo>
                    <a:pt x="1293453" y="0"/>
                  </a:lnTo>
                  <a:lnTo>
                    <a:pt x="1496653" y="400125"/>
                  </a:lnTo>
                  <a:lnTo>
                    <a:pt x="0" y="4001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DADAD">
                <a:alpha val="4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27000" y="-38100"/>
              <a:ext cx="1242653" cy="43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606486" y="2624096"/>
            <a:ext cx="5376189" cy="4792757"/>
          </a:xfrm>
          <a:custGeom>
            <a:avLst/>
            <a:gdLst/>
            <a:ahLst/>
            <a:cxnLst/>
            <a:rect r="r" b="b" t="t" l="l"/>
            <a:pathLst>
              <a:path h="4792757" w="5376189">
                <a:moveTo>
                  <a:pt x="0" y="0"/>
                </a:moveTo>
                <a:lnTo>
                  <a:pt x="5376188" y="0"/>
                </a:lnTo>
                <a:lnTo>
                  <a:pt x="5376188" y="4792757"/>
                </a:lnTo>
                <a:lnTo>
                  <a:pt x="0" y="4792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119582" y="2431940"/>
            <a:ext cx="5981396" cy="4595027"/>
          </a:xfrm>
          <a:custGeom>
            <a:avLst/>
            <a:gdLst/>
            <a:ahLst/>
            <a:cxnLst/>
            <a:rect r="r" b="b" t="t" l="l"/>
            <a:pathLst>
              <a:path h="4595027" w="5981396">
                <a:moveTo>
                  <a:pt x="0" y="0"/>
                </a:moveTo>
                <a:lnTo>
                  <a:pt x="5981397" y="0"/>
                </a:lnTo>
                <a:lnTo>
                  <a:pt x="5981397" y="4595027"/>
                </a:lnTo>
                <a:lnTo>
                  <a:pt x="0" y="4595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-10800000">
            <a:off x="12268979" y="7503217"/>
            <a:ext cx="5682603" cy="1519226"/>
            <a:chOff x="0" y="0"/>
            <a:chExt cx="1496653" cy="40012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96653" cy="400125"/>
            </a:xfrm>
            <a:custGeom>
              <a:avLst/>
              <a:gdLst/>
              <a:ahLst/>
              <a:cxnLst/>
              <a:rect r="r" b="b" t="t" l="l"/>
              <a:pathLst>
                <a:path h="400125" w="1496653">
                  <a:moveTo>
                    <a:pt x="203200" y="0"/>
                  </a:moveTo>
                  <a:lnTo>
                    <a:pt x="1293453" y="0"/>
                  </a:lnTo>
                  <a:lnTo>
                    <a:pt x="1496653" y="400125"/>
                  </a:lnTo>
                  <a:lnTo>
                    <a:pt x="0" y="4001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DADAD">
                <a:alpha val="4980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27000" y="-38100"/>
              <a:ext cx="1242653" cy="43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6485489" y="2431940"/>
            <a:ext cx="5147718" cy="4984913"/>
          </a:xfrm>
          <a:custGeom>
            <a:avLst/>
            <a:gdLst/>
            <a:ahLst/>
            <a:cxnLst/>
            <a:rect r="r" b="b" t="t" l="l"/>
            <a:pathLst>
              <a:path h="4984913" w="5147718">
                <a:moveTo>
                  <a:pt x="0" y="0"/>
                </a:moveTo>
                <a:lnTo>
                  <a:pt x="5147718" y="0"/>
                </a:lnTo>
                <a:lnTo>
                  <a:pt x="5147718" y="4984913"/>
                </a:lnTo>
                <a:lnTo>
                  <a:pt x="0" y="4984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843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-10800000">
            <a:off x="606486" y="7503217"/>
            <a:ext cx="5682603" cy="1519226"/>
            <a:chOff x="0" y="0"/>
            <a:chExt cx="1496653" cy="4001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96653" cy="400125"/>
            </a:xfrm>
            <a:custGeom>
              <a:avLst/>
              <a:gdLst/>
              <a:ahLst/>
              <a:cxnLst/>
              <a:rect r="r" b="b" t="t" l="l"/>
              <a:pathLst>
                <a:path h="400125" w="1496653">
                  <a:moveTo>
                    <a:pt x="203200" y="0"/>
                  </a:moveTo>
                  <a:lnTo>
                    <a:pt x="1293453" y="0"/>
                  </a:lnTo>
                  <a:lnTo>
                    <a:pt x="1496653" y="400125"/>
                  </a:lnTo>
                  <a:lnTo>
                    <a:pt x="0" y="4001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DADAD">
                <a:alpha val="49804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27000" y="-38100"/>
              <a:ext cx="1242653" cy="43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2609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第一題：</a:t>
            </a: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根據提供的數據，建立關於地點競爭力的預測模型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69942" y="1504205"/>
            <a:ext cx="1524322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使用 RandomForest 進行分類，Accuracy=0.65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7637873" y="8899525"/>
            <a:ext cx="17807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26099" y="7736415"/>
            <a:ext cx="4983387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Confusion Matrix 結果 Accuracy:0.65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630607" y="7736415"/>
            <a:ext cx="5026786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特徵篩選發現刪除公車密度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可以提高準確度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654485" y="7882695"/>
            <a:ext cx="498338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三個特徵的重要程度相當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606527" y="3409851"/>
            <a:ext cx="4040468" cy="1375486"/>
            <a:chOff x="0" y="0"/>
            <a:chExt cx="5387290" cy="1833981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5387290" cy="1833981"/>
              <a:chOff x="0" y="0"/>
              <a:chExt cx="993270" cy="33813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993270" cy="338136"/>
              </a:xfrm>
              <a:custGeom>
                <a:avLst/>
                <a:gdLst/>
                <a:ahLst/>
                <a:cxnLst/>
                <a:rect r="r" b="b" t="t" l="l"/>
                <a:pathLst>
                  <a:path h="338136" w="993270">
                    <a:moveTo>
                      <a:pt x="0" y="0"/>
                    </a:moveTo>
                    <a:lnTo>
                      <a:pt x="993270" y="0"/>
                    </a:lnTo>
                    <a:lnTo>
                      <a:pt x="993270" y="338136"/>
                    </a:lnTo>
                    <a:lnTo>
                      <a:pt x="0" y="338136"/>
                    </a:lnTo>
                    <a:close/>
                  </a:path>
                </a:pathLst>
              </a:custGeom>
              <a:solidFill>
                <a:srgbClr val="195584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993270" cy="3762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493243" y="567529"/>
              <a:ext cx="440080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true">
                  <a:solidFill>
                    <a:srgbClr val="FFFFFF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標準化預估成本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69942" y="3409851"/>
            <a:ext cx="4128418" cy="1375486"/>
            <a:chOff x="0" y="0"/>
            <a:chExt cx="5504557" cy="183398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504557" cy="1833981"/>
              <a:chOff x="0" y="0"/>
              <a:chExt cx="1014891" cy="338136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014891" cy="338136"/>
              </a:xfrm>
              <a:custGeom>
                <a:avLst/>
                <a:gdLst/>
                <a:ahLst/>
                <a:cxnLst/>
                <a:rect r="r" b="b" t="t" l="l"/>
                <a:pathLst>
                  <a:path h="338136" w="1014891">
                    <a:moveTo>
                      <a:pt x="0" y="0"/>
                    </a:moveTo>
                    <a:lnTo>
                      <a:pt x="1014891" y="0"/>
                    </a:lnTo>
                    <a:lnTo>
                      <a:pt x="1014891" y="338136"/>
                    </a:lnTo>
                    <a:lnTo>
                      <a:pt x="0" y="338136"/>
                    </a:lnTo>
                    <a:close/>
                  </a:path>
                </a:pathLst>
              </a:custGeom>
              <a:solidFill>
                <a:srgbClr val="195584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014891" cy="3762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503980" y="567529"/>
              <a:ext cx="449659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true">
                  <a:solidFill>
                    <a:srgbClr val="FFFFFF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標準化預估收入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812505" y="3409851"/>
            <a:ext cx="4040468" cy="1375486"/>
            <a:chOff x="0" y="0"/>
            <a:chExt cx="5387290" cy="1833981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5387290" cy="1833981"/>
              <a:chOff x="0" y="0"/>
              <a:chExt cx="993270" cy="33813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993270" cy="338136"/>
              </a:xfrm>
              <a:custGeom>
                <a:avLst/>
                <a:gdLst/>
                <a:ahLst/>
                <a:cxnLst/>
                <a:rect r="r" b="b" t="t" l="l"/>
                <a:pathLst>
                  <a:path h="338136" w="993270">
                    <a:moveTo>
                      <a:pt x="0" y="0"/>
                    </a:moveTo>
                    <a:lnTo>
                      <a:pt x="993270" y="0"/>
                    </a:lnTo>
                    <a:lnTo>
                      <a:pt x="993270" y="338136"/>
                    </a:lnTo>
                    <a:lnTo>
                      <a:pt x="0" y="338136"/>
                    </a:lnTo>
                    <a:close/>
                  </a:path>
                </a:pathLst>
              </a:custGeom>
              <a:solidFill>
                <a:srgbClr val="195584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993270" cy="3762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493243" y="567529"/>
              <a:ext cx="440080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true">
                  <a:solidFill>
                    <a:srgbClr val="FFFFFF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競爭力指數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41279" y="5815178"/>
            <a:ext cx="4040468" cy="1375486"/>
            <a:chOff x="0" y="0"/>
            <a:chExt cx="5387290" cy="1833981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5387290" cy="1833981"/>
              <a:chOff x="0" y="0"/>
              <a:chExt cx="993270" cy="33813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993270" cy="338136"/>
              </a:xfrm>
              <a:custGeom>
                <a:avLst/>
                <a:gdLst/>
                <a:ahLst/>
                <a:cxnLst/>
                <a:rect r="r" b="b" t="t" l="l"/>
                <a:pathLst>
                  <a:path h="338136" w="993270">
                    <a:moveTo>
                      <a:pt x="0" y="0"/>
                    </a:moveTo>
                    <a:lnTo>
                      <a:pt x="993270" y="0"/>
                    </a:lnTo>
                    <a:lnTo>
                      <a:pt x="993270" y="338136"/>
                    </a:lnTo>
                    <a:lnTo>
                      <a:pt x="0" y="338136"/>
                    </a:lnTo>
                    <a:close/>
                  </a:path>
                </a:pathLst>
              </a:custGeom>
              <a:solidFill>
                <a:srgbClr val="19558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993270" cy="3762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493243" y="567529"/>
              <a:ext cx="440080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true">
                  <a:solidFill>
                    <a:srgbClr val="FFFFFF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競爭力指數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5689930" y="5815178"/>
            <a:ext cx="4040468" cy="1375486"/>
            <a:chOff x="0" y="0"/>
            <a:chExt cx="5387290" cy="1833981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5387290" cy="1833981"/>
              <a:chOff x="0" y="0"/>
              <a:chExt cx="993270" cy="338136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993270" cy="338136"/>
              </a:xfrm>
              <a:custGeom>
                <a:avLst/>
                <a:gdLst/>
                <a:ahLst/>
                <a:cxnLst/>
                <a:rect r="r" b="b" t="t" l="l"/>
                <a:pathLst>
                  <a:path h="338136" w="993270">
                    <a:moveTo>
                      <a:pt x="0" y="0"/>
                    </a:moveTo>
                    <a:lnTo>
                      <a:pt x="993270" y="0"/>
                    </a:lnTo>
                    <a:lnTo>
                      <a:pt x="993270" y="338136"/>
                    </a:lnTo>
                    <a:lnTo>
                      <a:pt x="0" y="338136"/>
                    </a:lnTo>
                    <a:close/>
                  </a:path>
                </a:pathLst>
              </a:custGeom>
              <a:solidFill>
                <a:srgbClr val="195584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993270" cy="3762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493243" y="567529"/>
              <a:ext cx="440080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true">
                  <a:solidFill>
                    <a:srgbClr val="FFFFFF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最小值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>
            <a:off x="5869057" y="9585599"/>
            <a:ext cx="2390641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741279" y="7495464"/>
            <a:ext cx="4040468" cy="1375486"/>
            <a:chOff x="0" y="0"/>
            <a:chExt cx="5387290" cy="1833981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5387290" cy="1833981"/>
              <a:chOff x="0" y="0"/>
              <a:chExt cx="993270" cy="338136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993270" cy="338136"/>
              </a:xfrm>
              <a:custGeom>
                <a:avLst/>
                <a:gdLst/>
                <a:ahLst/>
                <a:cxnLst/>
                <a:rect r="r" b="b" t="t" l="l"/>
                <a:pathLst>
                  <a:path h="338136" w="993270">
                    <a:moveTo>
                      <a:pt x="0" y="0"/>
                    </a:moveTo>
                    <a:lnTo>
                      <a:pt x="993270" y="0"/>
                    </a:lnTo>
                    <a:lnTo>
                      <a:pt x="993270" y="338136"/>
                    </a:lnTo>
                    <a:lnTo>
                      <a:pt x="0" y="338136"/>
                    </a:lnTo>
                    <a:close/>
                  </a:path>
                </a:pathLst>
              </a:custGeom>
              <a:solidFill>
                <a:srgbClr val="195584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38100"/>
                <a:ext cx="993270" cy="3762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493243" y="567529"/>
              <a:ext cx="440080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true">
                  <a:solidFill>
                    <a:srgbClr val="FFFFFF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最大值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5709873" y="7495464"/>
            <a:ext cx="4040468" cy="1375486"/>
            <a:chOff x="0" y="0"/>
            <a:chExt cx="5387290" cy="1833981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5387290" cy="1833981"/>
              <a:chOff x="0" y="0"/>
              <a:chExt cx="993270" cy="338136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993270" cy="338136"/>
              </a:xfrm>
              <a:custGeom>
                <a:avLst/>
                <a:gdLst/>
                <a:ahLst/>
                <a:cxnLst/>
                <a:rect r="r" b="b" t="t" l="l"/>
                <a:pathLst>
                  <a:path h="338136" w="993270">
                    <a:moveTo>
                      <a:pt x="0" y="0"/>
                    </a:moveTo>
                    <a:lnTo>
                      <a:pt x="993270" y="0"/>
                    </a:lnTo>
                    <a:lnTo>
                      <a:pt x="993270" y="338136"/>
                    </a:lnTo>
                    <a:lnTo>
                      <a:pt x="0" y="338136"/>
                    </a:lnTo>
                    <a:close/>
                  </a:path>
                </a:pathLst>
              </a:custGeom>
              <a:solidFill>
                <a:srgbClr val="195584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38100"/>
                <a:ext cx="993270" cy="3762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493243" y="567529"/>
              <a:ext cx="440080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true">
                  <a:solidFill>
                    <a:srgbClr val="FFFFFF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最小值</a:t>
              </a: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5055102" y="7200646"/>
            <a:ext cx="381417" cy="1404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3"/>
              </a:lnSpc>
              <a:spcBef>
                <a:spcPct val="0"/>
              </a:spcBef>
            </a:pPr>
            <a:r>
              <a:rPr lang="en-US" b="true" sz="8202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-</a:t>
            </a:r>
          </a:p>
        </p:txBody>
      </p:sp>
      <p:sp>
        <p:nvSpPr>
          <p:cNvPr name="AutoShape 60" id="60"/>
          <p:cNvSpPr/>
          <p:nvPr/>
        </p:nvSpPr>
        <p:spPr>
          <a:xfrm flipV="true">
            <a:off x="49700" y="7353046"/>
            <a:ext cx="1039222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10541809" y="6956788"/>
            <a:ext cx="830615" cy="830615"/>
          </a:xfrm>
          <a:custGeom>
            <a:avLst/>
            <a:gdLst/>
            <a:ahLst/>
            <a:cxnLst/>
            <a:rect r="r" b="b" t="t" l="l"/>
            <a:pathLst>
              <a:path h="830615" w="830615">
                <a:moveTo>
                  <a:pt x="0" y="0"/>
                </a:moveTo>
                <a:lnTo>
                  <a:pt x="830616" y="0"/>
                </a:lnTo>
                <a:lnTo>
                  <a:pt x="830616" y="830616"/>
                </a:lnTo>
                <a:lnTo>
                  <a:pt x="0" y="830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2" id="62"/>
          <p:cNvGrpSpPr/>
          <p:nvPr/>
        </p:nvGrpSpPr>
        <p:grpSpPr>
          <a:xfrm rot="0">
            <a:off x="11591500" y="6669255"/>
            <a:ext cx="1121369" cy="1692910"/>
            <a:chOff x="0" y="0"/>
            <a:chExt cx="3869690" cy="58420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868420" cy="5842000"/>
            </a:xfrm>
            <a:custGeom>
              <a:avLst/>
              <a:gdLst/>
              <a:ahLst/>
              <a:cxnLst/>
              <a:rect r="r" b="b" t="t" l="l"/>
              <a:pathLst>
                <a:path h="5842000" w="3868420">
                  <a:moveTo>
                    <a:pt x="2287270" y="3859530"/>
                  </a:moveTo>
                  <a:cubicBezTo>
                    <a:pt x="2287270" y="3345180"/>
                    <a:pt x="2244090" y="2984500"/>
                    <a:pt x="2157730" y="2778760"/>
                  </a:cubicBezTo>
                  <a:cubicBezTo>
                    <a:pt x="2071370" y="2573020"/>
                    <a:pt x="1877060" y="2470150"/>
                    <a:pt x="1573530" y="2470150"/>
                  </a:cubicBezTo>
                  <a:cubicBezTo>
                    <a:pt x="1270000" y="2470150"/>
                    <a:pt x="938530" y="2586990"/>
                    <a:pt x="579120" y="2819400"/>
                  </a:cubicBezTo>
                  <a:lnTo>
                    <a:pt x="445770" y="2754630"/>
                  </a:lnTo>
                  <a:lnTo>
                    <a:pt x="445770" y="162560"/>
                  </a:lnTo>
                  <a:lnTo>
                    <a:pt x="571500" y="64770"/>
                  </a:lnTo>
                  <a:cubicBezTo>
                    <a:pt x="890270" y="113030"/>
                    <a:pt x="1372870" y="171450"/>
                    <a:pt x="2020570" y="240030"/>
                  </a:cubicBezTo>
                  <a:cubicBezTo>
                    <a:pt x="2668270" y="307340"/>
                    <a:pt x="3042920" y="341630"/>
                    <a:pt x="3144520" y="341630"/>
                  </a:cubicBezTo>
                  <a:cubicBezTo>
                    <a:pt x="3246120" y="341630"/>
                    <a:pt x="3319780" y="316230"/>
                    <a:pt x="3364230" y="264160"/>
                  </a:cubicBezTo>
                  <a:cubicBezTo>
                    <a:pt x="3408680" y="213360"/>
                    <a:pt x="3446780" y="124460"/>
                    <a:pt x="3477260" y="0"/>
                  </a:cubicBezTo>
                  <a:lnTo>
                    <a:pt x="3595370" y="16510"/>
                  </a:lnTo>
                  <a:cubicBezTo>
                    <a:pt x="3516630" y="844550"/>
                    <a:pt x="3415030" y="1338580"/>
                    <a:pt x="3289300" y="1494790"/>
                  </a:cubicBezTo>
                  <a:cubicBezTo>
                    <a:pt x="3221990" y="1576070"/>
                    <a:pt x="3135630" y="1616710"/>
                    <a:pt x="3030220" y="1616710"/>
                  </a:cubicBezTo>
                  <a:cubicBezTo>
                    <a:pt x="2926080" y="1616710"/>
                    <a:pt x="2706370" y="1570990"/>
                    <a:pt x="2372360" y="1478280"/>
                  </a:cubicBezTo>
                  <a:lnTo>
                    <a:pt x="665480" y="1016000"/>
                  </a:lnTo>
                  <a:lnTo>
                    <a:pt x="626110" y="2592070"/>
                  </a:lnTo>
                  <a:cubicBezTo>
                    <a:pt x="1007110" y="2381250"/>
                    <a:pt x="1402080" y="2275840"/>
                    <a:pt x="1808480" y="2275840"/>
                  </a:cubicBezTo>
                  <a:cubicBezTo>
                    <a:pt x="2216150" y="2275840"/>
                    <a:pt x="2555240" y="2322830"/>
                    <a:pt x="2827020" y="2418080"/>
                  </a:cubicBezTo>
                  <a:cubicBezTo>
                    <a:pt x="3098800" y="2513330"/>
                    <a:pt x="3307080" y="2644140"/>
                    <a:pt x="3453130" y="2811780"/>
                  </a:cubicBezTo>
                  <a:cubicBezTo>
                    <a:pt x="3729990" y="3131820"/>
                    <a:pt x="3868420" y="3519170"/>
                    <a:pt x="3868420" y="3973830"/>
                  </a:cubicBezTo>
                  <a:cubicBezTo>
                    <a:pt x="3868420" y="4552950"/>
                    <a:pt x="3669030" y="5010150"/>
                    <a:pt x="3268980" y="5342890"/>
                  </a:cubicBezTo>
                  <a:cubicBezTo>
                    <a:pt x="2870200" y="5674360"/>
                    <a:pt x="2321560" y="5842000"/>
                    <a:pt x="1621790" y="5842000"/>
                  </a:cubicBezTo>
                  <a:cubicBezTo>
                    <a:pt x="1245870" y="5842000"/>
                    <a:pt x="897890" y="5760720"/>
                    <a:pt x="580390" y="5598160"/>
                  </a:cubicBezTo>
                  <a:cubicBezTo>
                    <a:pt x="407670" y="5506720"/>
                    <a:pt x="267970" y="5374640"/>
                    <a:pt x="161290" y="5204460"/>
                  </a:cubicBezTo>
                  <a:cubicBezTo>
                    <a:pt x="53340" y="5033010"/>
                    <a:pt x="0" y="4834890"/>
                    <a:pt x="0" y="4610100"/>
                  </a:cubicBezTo>
                  <a:cubicBezTo>
                    <a:pt x="0" y="4385310"/>
                    <a:pt x="60960" y="4199890"/>
                    <a:pt x="184150" y="4053840"/>
                  </a:cubicBezTo>
                  <a:cubicBezTo>
                    <a:pt x="307340" y="3907790"/>
                    <a:pt x="476250" y="3834130"/>
                    <a:pt x="693420" y="3834130"/>
                  </a:cubicBezTo>
                  <a:cubicBezTo>
                    <a:pt x="910590" y="3834130"/>
                    <a:pt x="1079500" y="3890010"/>
                    <a:pt x="1202690" y="4000500"/>
                  </a:cubicBezTo>
                  <a:cubicBezTo>
                    <a:pt x="1325880" y="4110990"/>
                    <a:pt x="1386840" y="4255770"/>
                    <a:pt x="1386840" y="4431030"/>
                  </a:cubicBezTo>
                  <a:cubicBezTo>
                    <a:pt x="1386840" y="4607560"/>
                    <a:pt x="1362710" y="4757420"/>
                    <a:pt x="1315720" y="4881880"/>
                  </a:cubicBezTo>
                  <a:lnTo>
                    <a:pt x="1057910" y="4881880"/>
                  </a:lnTo>
                  <a:cubicBezTo>
                    <a:pt x="1026160" y="4968240"/>
                    <a:pt x="1010920" y="5069840"/>
                    <a:pt x="1010920" y="5186680"/>
                  </a:cubicBezTo>
                  <a:cubicBezTo>
                    <a:pt x="1010920" y="5303520"/>
                    <a:pt x="1055370" y="5414010"/>
                    <a:pt x="1144270" y="5519420"/>
                  </a:cubicBezTo>
                  <a:cubicBezTo>
                    <a:pt x="1233170" y="5624830"/>
                    <a:pt x="1363980" y="5678170"/>
                    <a:pt x="1535430" y="5678170"/>
                  </a:cubicBezTo>
                  <a:cubicBezTo>
                    <a:pt x="1706880" y="5678170"/>
                    <a:pt x="1837690" y="5650230"/>
                    <a:pt x="1926590" y="5593080"/>
                  </a:cubicBezTo>
                  <a:cubicBezTo>
                    <a:pt x="2015490" y="5535930"/>
                    <a:pt x="2082800" y="5467350"/>
                    <a:pt x="2129790" y="5386070"/>
                  </a:cubicBezTo>
                  <a:cubicBezTo>
                    <a:pt x="2176780" y="5304790"/>
                    <a:pt x="2213610" y="5177790"/>
                    <a:pt x="2239010" y="5003800"/>
                  </a:cubicBezTo>
                  <a:cubicBezTo>
                    <a:pt x="2272030" y="4756150"/>
                    <a:pt x="2287270" y="4373880"/>
                    <a:pt x="2287270" y="385953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4" id="64"/>
          <p:cNvSpPr txBox="true"/>
          <p:nvPr/>
        </p:nvSpPr>
        <p:spPr>
          <a:xfrm rot="0">
            <a:off x="82609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第一題：</a:t>
            </a: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根據提供的數據，建立關於地點競爭力的預測模型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369942" y="1504205"/>
            <a:ext cx="1524322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將標準化預期收入減去標準化預期租金成本，經轉換後獲得 0~5 的競爭分數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7637873" y="8899525"/>
            <a:ext cx="17807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6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5861735" y="3247926"/>
            <a:ext cx="381417" cy="1404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3"/>
              </a:lnSpc>
              <a:spcBef>
                <a:spcPct val="0"/>
              </a:spcBef>
            </a:pPr>
            <a:r>
              <a:rPr lang="en-US" b="true" sz="8202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-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001094" y="3516599"/>
            <a:ext cx="458986" cy="103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3"/>
              </a:lnSpc>
              <a:spcBef>
                <a:spcPct val="0"/>
              </a:spcBef>
            </a:pPr>
            <a:r>
              <a:rPr lang="en-US" b="true" sz="6002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=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5090083" y="5653253"/>
            <a:ext cx="381417" cy="1404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3"/>
              </a:lnSpc>
              <a:spcBef>
                <a:spcPct val="0"/>
              </a:spcBef>
            </a:pPr>
            <a:r>
              <a:rPr lang="en-US" b="true" sz="8202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-</a:t>
            </a:r>
          </a:p>
        </p:txBody>
      </p:sp>
      <p:grpSp>
        <p:nvGrpSpPr>
          <p:cNvPr name="Group 77" id="77"/>
          <p:cNvGrpSpPr/>
          <p:nvPr/>
        </p:nvGrpSpPr>
        <p:grpSpPr>
          <a:xfrm rot="0">
            <a:off x="13892973" y="6827967"/>
            <a:ext cx="4040468" cy="1375486"/>
            <a:chOff x="0" y="0"/>
            <a:chExt cx="5387290" cy="1833981"/>
          </a:xfrm>
        </p:grpSpPr>
        <p:grpSp>
          <p:nvGrpSpPr>
            <p:cNvPr name="Group 78" id="78"/>
            <p:cNvGrpSpPr/>
            <p:nvPr/>
          </p:nvGrpSpPr>
          <p:grpSpPr>
            <a:xfrm rot="0">
              <a:off x="0" y="0"/>
              <a:ext cx="5387290" cy="1833981"/>
              <a:chOff x="0" y="0"/>
              <a:chExt cx="993270" cy="338136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993270" cy="338136"/>
              </a:xfrm>
              <a:custGeom>
                <a:avLst/>
                <a:gdLst/>
                <a:ahLst/>
                <a:cxnLst/>
                <a:rect r="r" b="b" t="t" l="l"/>
                <a:pathLst>
                  <a:path h="338136" w="993270">
                    <a:moveTo>
                      <a:pt x="0" y="0"/>
                    </a:moveTo>
                    <a:lnTo>
                      <a:pt x="993270" y="0"/>
                    </a:lnTo>
                    <a:lnTo>
                      <a:pt x="993270" y="338136"/>
                    </a:lnTo>
                    <a:lnTo>
                      <a:pt x="0" y="338136"/>
                    </a:lnTo>
                    <a:close/>
                  </a:path>
                </a:pathLst>
              </a:custGeom>
              <a:solidFill>
                <a:srgbClr val="195584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38100"/>
                <a:ext cx="993270" cy="3762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81" id="81"/>
            <p:cNvSpPr txBox="true"/>
            <p:nvPr/>
          </p:nvSpPr>
          <p:spPr>
            <a:xfrm rot="0">
              <a:off x="493243" y="567529"/>
              <a:ext cx="440080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true">
                  <a:solidFill>
                    <a:srgbClr val="FFFFFF"/>
                  </a:solidFill>
                  <a:latin typeface="源様明朝 Bold"/>
                  <a:ea typeface="源様明朝 Bold"/>
                  <a:cs typeface="源様明朝 Bold"/>
                  <a:sym typeface="源様明朝 Bold"/>
                </a:rPr>
                <a:t>競爭力分數</a:t>
              </a:r>
            </a:p>
          </p:txBody>
        </p:sp>
      </p:grpSp>
      <p:sp>
        <p:nvSpPr>
          <p:cNvPr name="TextBox 82" id="82"/>
          <p:cNvSpPr txBox="true"/>
          <p:nvPr/>
        </p:nvSpPr>
        <p:spPr>
          <a:xfrm rot="0">
            <a:off x="13081562" y="6934715"/>
            <a:ext cx="458986" cy="103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3"/>
              </a:lnSpc>
              <a:spcBef>
                <a:spcPct val="0"/>
              </a:spcBef>
            </a:pPr>
            <a:r>
              <a:rPr lang="en-US" b="true" sz="6002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=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59668" y="9585599"/>
            <a:ext cx="1676724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20537" y="9398578"/>
            <a:ext cx="374042" cy="3740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360" y="9398578"/>
            <a:ext cx="374042" cy="37404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2677" y="9398578"/>
            <a:ext cx="374042" cy="374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826099" y="1294655"/>
            <a:ext cx="1663580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646995" y="9398578"/>
            <a:ext cx="374042" cy="3740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21312" y="9398578"/>
            <a:ext cx="374042" cy="3740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21863" y="9398578"/>
            <a:ext cx="374042" cy="37404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521863" y="411881"/>
            <a:ext cx="2579116" cy="692274"/>
          </a:xfrm>
          <a:custGeom>
            <a:avLst/>
            <a:gdLst/>
            <a:ahLst/>
            <a:cxnLst/>
            <a:rect r="r" b="b" t="t" l="l"/>
            <a:pathLst>
              <a:path h="692274" w="2579116">
                <a:moveTo>
                  <a:pt x="0" y="0"/>
                </a:moveTo>
                <a:lnTo>
                  <a:pt x="2579116" y="0"/>
                </a:lnTo>
                <a:lnTo>
                  <a:pt x="2579116" y="692274"/>
                </a:lnTo>
                <a:lnTo>
                  <a:pt x="0" y="69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27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5869057" y="9585599"/>
            <a:ext cx="2390641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6147941" y="2431940"/>
            <a:ext cx="5115420" cy="6346318"/>
          </a:xfrm>
          <a:custGeom>
            <a:avLst/>
            <a:gdLst/>
            <a:ahLst/>
            <a:cxnLst/>
            <a:rect r="r" b="b" t="t" l="l"/>
            <a:pathLst>
              <a:path h="6346318" w="5115420">
                <a:moveTo>
                  <a:pt x="0" y="0"/>
                </a:moveTo>
                <a:lnTo>
                  <a:pt x="5115421" y="0"/>
                </a:lnTo>
                <a:lnTo>
                  <a:pt x="5115421" y="6346318"/>
                </a:lnTo>
                <a:lnTo>
                  <a:pt x="0" y="6346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26099" y="481330"/>
            <a:ext cx="1524322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第一題：</a:t>
            </a: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根據提供的數據，建立關於地點競爭力的預測模型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3554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問題定義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47941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模型展示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6500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行銷策略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3058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模型選擇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76317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變數決策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895906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輸出結果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9942" y="1504205"/>
            <a:ext cx="1524322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將標準化預期收入減去標準化預期租金成本，經轉換後獲得 0~5 的競爭分數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23360" y="9734520"/>
            <a:ext cx="176458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模型定義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637836" y="8899525"/>
            <a:ext cx="17814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59383" y="4159185"/>
            <a:ext cx="73774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3.36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09305" y="2987586"/>
            <a:ext cx="318660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1.45</a:t>
            </a:r>
          </a:p>
        </p:txBody>
      </p:sp>
      <p:sp>
        <p:nvSpPr>
          <p:cNvPr name="TextBox 37" id="37"/>
          <p:cNvSpPr txBox="true"/>
          <p:nvPr/>
        </p:nvSpPr>
        <p:spPr>
          <a:xfrm rot="-76645">
            <a:off x="3761582" y="7304786"/>
            <a:ext cx="99569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3.11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02046" y="6695092"/>
            <a:ext cx="128759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2.22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744008" y="4159185"/>
            <a:ext cx="147730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3.13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755207" y="3265169"/>
            <a:ext cx="111385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3.27</a:t>
            </a:r>
          </a:p>
        </p:txBody>
      </p:sp>
      <p:sp>
        <p:nvSpPr>
          <p:cNvPr name="AutoShape 41" id="41"/>
          <p:cNvSpPr/>
          <p:nvPr/>
        </p:nvSpPr>
        <p:spPr>
          <a:xfrm flipV="true">
            <a:off x="4757899" y="7204848"/>
            <a:ext cx="3177398" cy="3675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9929952" y="2906468"/>
            <a:ext cx="2779353" cy="3598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9873685" y="3298499"/>
            <a:ext cx="2239194" cy="10900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V="true">
            <a:off x="7128254" y="6531078"/>
            <a:ext cx="920776" cy="4427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H="true">
            <a:off x="7497124" y="4437950"/>
            <a:ext cx="11678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V="true">
            <a:off x="5708832" y="3113331"/>
            <a:ext cx="3576586" cy="3703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DAF2eD5YlN4</dc:identifier>
  <dcterms:modified xsi:type="dcterms:W3CDTF">2011-08-01T06:04:30Z</dcterms:modified>
  <cp:revision>1</cp:revision>
  <dc:title>WAI</dc:title>
</cp:coreProperties>
</file>